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84" r:id="rId3"/>
    <p:sldId id="385" r:id="rId4"/>
    <p:sldId id="389" r:id="rId5"/>
    <p:sldId id="388" r:id="rId6"/>
    <p:sldId id="366" r:id="rId7"/>
    <p:sldId id="391" r:id="rId8"/>
    <p:sldId id="393" r:id="rId9"/>
    <p:sldId id="381" r:id="rId10"/>
    <p:sldId id="394" r:id="rId11"/>
    <p:sldId id="383" r:id="rId12"/>
    <p:sldId id="390" r:id="rId13"/>
    <p:sldId id="382" r:id="rId14"/>
    <p:sldId id="367" r:id="rId15"/>
    <p:sldId id="368" r:id="rId16"/>
    <p:sldId id="369" r:id="rId17"/>
    <p:sldId id="370" r:id="rId18"/>
    <p:sldId id="380" r:id="rId19"/>
    <p:sldId id="392" r:id="rId20"/>
    <p:sldId id="386" r:id="rId21"/>
    <p:sldId id="309" r:id="rId22"/>
    <p:sldId id="372" r:id="rId23"/>
    <p:sldId id="373" r:id="rId24"/>
    <p:sldId id="374" r:id="rId25"/>
    <p:sldId id="375" r:id="rId26"/>
    <p:sldId id="376" r:id="rId27"/>
    <p:sldId id="377" r:id="rId28"/>
    <p:sldId id="310" r:id="rId29"/>
    <p:sldId id="387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2" r:id="rId69"/>
    <p:sldId id="351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78" r:id="rId84"/>
    <p:sldId id="379" r:id="rId85"/>
    <p:sldId id="276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A"/>
    <a:srgbClr val="FF0000"/>
    <a:srgbClr val="CC3300"/>
    <a:srgbClr val="0543DF"/>
    <a:srgbClr val="000000"/>
    <a:srgbClr val="0000FF"/>
    <a:srgbClr val="9933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59" autoAdjust="0"/>
    <p:restoredTop sz="95701" autoAdjust="0"/>
  </p:normalViewPr>
  <p:slideViewPr>
    <p:cSldViewPr>
      <p:cViewPr varScale="1">
        <p:scale>
          <a:sx n="104" d="100"/>
          <a:sy n="104" d="100"/>
        </p:scale>
        <p:origin x="14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6E924AC6-A98C-4461-A440-3B01C72ED2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673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314.ht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ime-sharing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roject_MAC" TargetMode="External"/><Relationship Id="rId5" Type="http://schemas.openxmlformats.org/officeDocument/2006/relationships/hyperlink" Target="http://en.wikipedia.org/wiki/Massachusetts_Institute_of_Technology" TargetMode="External"/><Relationship Id="rId4" Type="http://schemas.openxmlformats.org/officeDocument/2006/relationships/hyperlink" Target="http://en.wikipedia.org/wiki/Operating_system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ssachusetts_Institute_of_Technology" TargetMode="External"/><Relationship Id="rId7" Type="http://schemas.openxmlformats.org/officeDocument/2006/relationships/hyperlink" Target="http://en.wikipedia.org/wiki/Honeywell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Bell_Labs" TargetMode="External"/><Relationship Id="rId5" Type="http://schemas.openxmlformats.org/officeDocument/2006/relationships/hyperlink" Target="http://en.wikipedia.org/wiki/General_Electric" TargetMode="External"/><Relationship Id="rId4" Type="http://schemas.openxmlformats.org/officeDocument/2006/relationships/hyperlink" Target="http://en.wikipedia.org/wiki/Fernando_Corbat%C3%B3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A6A778A8-3BD4-4809-957E-34576CC6D444}" type="slidenum">
              <a:rPr lang="zh-CN" altLang="en-US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06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</a:rPr>
              <a:t>请同学们自愿回答</a:t>
            </a: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AD7B5582-3552-4ABC-BB65-797D91737A7F}" type="slidenum">
              <a:rPr lang="zh-CN" altLang="en-US" smtClean="0">
                <a:latin typeface="Arial" charset="0"/>
              </a:rPr>
              <a:pPr eaLnBrk="1" hangingPunct="1"/>
              <a:t>22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7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</a:rPr>
              <a:t>昂贵的外设：音箱、耳机等</a:t>
            </a: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1DF3C9A-2BB7-4923-86B8-1FC33307C954}" type="slidenum">
              <a:rPr lang="zh-CN" altLang="en-US" smtClean="0">
                <a:latin typeface="Arial" charset="0"/>
              </a:rPr>
              <a:pPr eaLnBrk="1" hangingPunct="1"/>
              <a:t>24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5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</a:rPr>
              <a:t>优酷视频：</a:t>
            </a:r>
            <a:r>
              <a:rPr lang="en-US" altLang="zh-CN" dirty="0">
                <a:latin typeface="Arial" charset="0"/>
              </a:rPr>
              <a:t>http://</a:t>
            </a:r>
            <a:r>
              <a:rPr lang="en-US" altLang="zh-CN" dirty="0" err="1">
                <a:latin typeface="Arial" charset="0"/>
              </a:rPr>
              <a:t>v.youku.com</a:t>
            </a:r>
            <a:r>
              <a:rPr lang="en-US" altLang="zh-CN" dirty="0">
                <a:latin typeface="Arial" charset="0"/>
              </a:rPr>
              <a:t>/</a:t>
            </a:r>
            <a:r>
              <a:rPr lang="en-US" altLang="zh-CN" dirty="0" err="1">
                <a:latin typeface="Arial" charset="0"/>
              </a:rPr>
              <a:t>v_show</a:t>
            </a:r>
            <a:r>
              <a:rPr lang="en-US" altLang="zh-CN" dirty="0">
                <a:latin typeface="Arial" charset="0"/>
              </a:rPr>
              <a:t>/id_XMTQ1MzA4MzA4.html</a:t>
            </a:r>
            <a:endParaRPr lang="zh-CN" altLang="en-US" dirty="0">
              <a:latin typeface="Arial" charset="0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ABD59CA6-42FD-449A-8235-95B5D8A674DE}" type="slidenum">
              <a:rPr lang="zh-CN" altLang="en-US" smtClean="0">
                <a:latin typeface="Arial" charset="0"/>
              </a:rPr>
              <a:pPr eaLnBrk="1" hangingPunct="1"/>
              <a:t>25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8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</a:rPr>
              <a:t>算数运算指令：</a:t>
            </a:r>
            <a:r>
              <a:rPr lang="en-US" altLang="zh-CN" dirty="0">
                <a:latin typeface="Arial" charset="0"/>
              </a:rPr>
              <a:t>add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adc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inc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sub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sbb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dec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neg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cmp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mul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imul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div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idiv</a:t>
            </a:r>
            <a:endParaRPr lang="en-US" altLang="zh-CN" dirty="0">
              <a:latin typeface="Arial" charset="0"/>
            </a:endParaRPr>
          </a:p>
          <a:p>
            <a:r>
              <a:rPr lang="zh-CN" altLang="en-US" dirty="0">
                <a:latin typeface="Arial" charset="0"/>
              </a:rPr>
              <a:t>逻辑运算指令：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or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xor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test</a:t>
            </a:r>
          </a:p>
          <a:p>
            <a:r>
              <a:rPr lang="zh-CN" altLang="en-US" dirty="0">
                <a:latin typeface="Arial" charset="0"/>
              </a:rPr>
              <a:t>移位操作指令：</a:t>
            </a:r>
            <a:r>
              <a:rPr lang="en-US" altLang="zh-CN" dirty="0" err="1">
                <a:latin typeface="Arial" charset="0"/>
              </a:rPr>
              <a:t>shl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shr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sal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sar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rol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ror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rcl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rcr</a:t>
            </a:r>
            <a:endParaRPr lang="en-US" altLang="zh-CN" dirty="0">
              <a:latin typeface="Arial" charset="0"/>
            </a:endParaRPr>
          </a:p>
          <a:p>
            <a:r>
              <a:rPr lang="zh-CN" altLang="en-US" dirty="0">
                <a:latin typeface="Arial" charset="0"/>
              </a:rPr>
              <a:t>数据传送指令：</a:t>
            </a:r>
            <a:r>
              <a:rPr lang="en-US" altLang="zh-CN" dirty="0" err="1">
                <a:latin typeface="Arial" charset="0"/>
              </a:rPr>
              <a:t>mov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push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pop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xch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xchd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swap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movx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movc</a:t>
            </a:r>
            <a:endParaRPr lang="en-US" altLang="zh-CN" dirty="0">
              <a:latin typeface="Arial" charset="0"/>
            </a:endParaRPr>
          </a:p>
          <a:p>
            <a:r>
              <a:rPr lang="zh-CN" altLang="en-US" dirty="0">
                <a:latin typeface="Arial" charset="0"/>
              </a:rPr>
              <a:t>输入输出指令：</a:t>
            </a:r>
            <a:r>
              <a:rPr lang="en-US" altLang="zh-CN" dirty="0">
                <a:latin typeface="Arial" charset="0"/>
              </a:rPr>
              <a:t>in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out</a:t>
            </a:r>
          </a:p>
          <a:p>
            <a:r>
              <a:rPr lang="zh-CN" altLang="en-US" dirty="0">
                <a:latin typeface="Arial" charset="0"/>
              </a:rPr>
              <a:t>转移指令：</a:t>
            </a:r>
            <a:r>
              <a:rPr lang="en-US" altLang="zh-CN" dirty="0" err="1">
                <a:latin typeface="Arial" charset="0"/>
              </a:rPr>
              <a:t>jmp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je/</a:t>
            </a:r>
            <a:r>
              <a:rPr lang="en-US" altLang="zh-CN" dirty="0" err="1">
                <a:latin typeface="Arial" charset="0"/>
              </a:rPr>
              <a:t>jz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 err="1">
                <a:latin typeface="Arial" charset="0"/>
              </a:rPr>
              <a:t>jne</a:t>
            </a:r>
            <a:r>
              <a:rPr lang="en-US" altLang="zh-CN" dirty="0">
                <a:latin typeface="Arial" charset="0"/>
              </a:rPr>
              <a:t>/</a:t>
            </a:r>
            <a:r>
              <a:rPr lang="en-US" altLang="zh-CN" dirty="0" err="1">
                <a:latin typeface="Arial" charset="0"/>
              </a:rPr>
              <a:t>jnz</a:t>
            </a:r>
            <a:r>
              <a:rPr lang="zh-CN" altLang="en-US" dirty="0">
                <a:latin typeface="Arial" charset="0"/>
              </a:rPr>
              <a:t>、</a:t>
            </a:r>
            <a:r>
              <a:rPr lang="en-US" altLang="zh-CN" dirty="0">
                <a:latin typeface="Arial" charset="0"/>
              </a:rPr>
              <a:t>…</a:t>
            </a:r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E9558D3D-3619-4C3A-8DEE-480630D59427}" type="slidenum">
              <a:rPr lang="zh-CN" altLang="en-US" smtClean="0">
                <a:latin typeface="Arial" charset="0"/>
              </a:rPr>
              <a:pPr eaLnBrk="1" hangingPunct="1"/>
              <a:t>26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3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</a:rPr>
              <a:t>机器语言是直接用二进制代码指令表达的</a:t>
            </a:r>
            <a:r>
              <a:rPr lang="zh-CN" altLang="en-US" dirty="0">
                <a:latin typeface="Arial" charset="0"/>
                <a:hlinkClick r:id="rId3" action="ppaction://hlinkfile"/>
              </a:rPr>
              <a:t>计算机</a:t>
            </a:r>
            <a:r>
              <a:rPr lang="zh-CN" altLang="en-US" dirty="0">
                <a:latin typeface="Arial" charset="0"/>
              </a:rPr>
              <a:t>语言，指令是用</a:t>
            </a:r>
            <a:r>
              <a:rPr lang="en-US" altLang="zh-CN" dirty="0">
                <a:latin typeface="Arial" charset="0"/>
              </a:rPr>
              <a:t>0</a:t>
            </a:r>
            <a:r>
              <a:rPr lang="zh-CN" altLang="en-US" dirty="0">
                <a:latin typeface="Arial" charset="0"/>
              </a:rPr>
              <a:t>和</a:t>
            </a:r>
            <a:r>
              <a:rPr lang="en-US" altLang="zh-CN" dirty="0">
                <a:latin typeface="Arial" charset="0"/>
              </a:rPr>
              <a:t>1</a:t>
            </a:r>
            <a:r>
              <a:rPr lang="zh-CN" altLang="en-US" dirty="0">
                <a:latin typeface="Arial" charset="0"/>
              </a:rPr>
              <a:t>组成的一串代码，它们有一定的位数，并分成若干段，各段的编码表示不同的含义，例如某台计算机字长为</a:t>
            </a:r>
            <a:r>
              <a:rPr lang="en-US" altLang="zh-CN" dirty="0">
                <a:latin typeface="Arial" charset="0"/>
              </a:rPr>
              <a:t>16</a:t>
            </a:r>
            <a:r>
              <a:rPr lang="zh-CN" altLang="en-US" dirty="0">
                <a:latin typeface="Arial" charset="0"/>
              </a:rPr>
              <a:t>位，即有</a:t>
            </a:r>
            <a:r>
              <a:rPr lang="en-US" altLang="zh-CN" dirty="0">
                <a:latin typeface="Arial" charset="0"/>
              </a:rPr>
              <a:t>16</a:t>
            </a:r>
            <a:r>
              <a:rPr lang="zh-CN" altLang="en-US" dirty="0">
                <a:latin typeface="Arial" charset="0"/>
              </a:rPr>
              <a:t>个二进制数组成一条指令或其它信息。</a:t>
            </a:r>
            <a:r>
              <a:rPr lang="en-US" altLang="zh-CN" dirty="0">
                <a:latin typeface="Arial" charset="0"/>
              </a:rPr>
              <a:t>16</a:t>
            </a:r>
            <a:r>
              <a:rPr lang="zh-CN" altLang="en-US" dirty="0">
                <a:latin typeface="Arial" charset="0"/>
              </a:rPr>
              <a:t>个</a:t>
            </a:r>
            <a:r>
              <a:rPr lang="en-US" altLang="zh-CN" dirty="0">
                <a:latin typeface="Arial" charset="0"/>
              </a:rPr>
              <a:t>0</a:t>
            </a:r>
            <a:r>
              <a:rPr lang="zh-CN" altLang="en-US" dirty="0">
                <a:latin typeface="Arial" charset="0"/>
              </a:rPr>
              <a:t>和</a:t>
            </a:r>
            <a:r>
              <a:rPr lang="en-US" altLang="zh-CN" dirty="0">
                <a:latin typeface="Arial" charset="0"/>
              </a:rPr>
              <a:t>1</a:t>
            </a:r>
            <a:r>
              <a:rPr lang="zh-CN" altLang="en-US" dirty="0">
                <a:latin typeface="Arial" charset="0"/>
              </a:rPr>
              <a:t>可组成各种排列组合，通过线路变成电信号，让计算机执行各种不同的操作。</a:t>
            </a: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770B5CAA-9920-4AA1-8264-4EF7B9A2F5BC}" type="slidenum">
              <a:rPr lang="zh-CN" altLang="en-US" smtClean="0">
                <a:latin typeface="Arial" charset="0"/>
              </a:rPr>
              <a:pPr eaLnBrk="1" hangingPunct="1"/>
              <a:t>37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674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924AC6-A98C-4461-A440-3B01C72ED220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765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CCF</a:t>
            </a:r>
            <a:r>
              <a:rPr lang="zh-CN" altLang="en-US" dirty="0"/>
              <a:t>指定的</a:t>
            </a:r>
            <a:r>
              <a:rPr lang="en-US" altLang="zh-CN" dirty="0"/>
              <a:t>A</a:t>
            </a:r>
            <a:r>
              <a:rPr lang="zh-CN" altLang="en-US" dirty="0"/>
              <a:t>类会议：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OSDI</a:t>
            </a:r>
            <a:r>
              <a:rPr lang="zh-CN" altLang="en-US" dirty="0"/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USENIX Symposium on Operating Systems Design and Implementations 	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SOSP: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ACM Symposium on Operating Systems Principles 	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ASPLOS:</a:t>
            </a:r>
            <a:r>
              <a:rPr lang="en-US" altLang="zh-CN" baseline="0" dirty="0"/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Architectural Support for Programming Languages and Operating Systems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924AC6-A98C-4461-A440-3B01C72ED220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6015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Arial" charset="0"/>
              </a:rPr>
              <a:t>The </a:t>
            </a:r>
            <a:r>
              <a:rPr lang="en-US" altLang="zh-CN" b="1" dirty="0">
                <a:latin typeface="Arial" charset="0"/>
              </a:rPr>
              <a:t>Compatible Time-Sharing System</a:t>
            </a:r>
            <a:r>
              <a:rPr lang="en-US" altLang="zh-CN" dirty="0">
                <a:latin typeface="Arial" charset="0"/>
              </a:rPr>
              <a:t>, or the </a:t>
            </a:r>
            <a:r>
              <a:rPr lang="en-US" altLang="zh-CN" b="1" dirty="0">
                <a:latin typeface="Arial" charset="0"/>
              </a:rPr>
              <a:t>CTSS</a:t>
            </a:r>
            <a:r>
              <a:rPr lang="en-US" altLang="zh-CN" dirty="0">
                <a:latin typeface="Arial" charset="0"/>
              </a:rPr>
              <a:t>, was one of the first </a:t>
            </a:r>
            <a:r>
              <a:rPr lang="en-US" altLang="zh-CN" dirty="0">
                <a:latin typeface="Arial" charset="0"/>
                <a:hlinkClick r:id="rId3" tooltip="Time-sharing"/>
              </a:rPr>
              <a:t>time-sharing</a:t>
            </a:r>
            <a:r>
              <a:rPr lang="en-US" altLang="zh-CN" dirty="0">
                <a:latin typeface="Arial" charset="0"/>
              </a:rPr>
              <a:t> </a:t>
            </a:r>
            <a:r>
              <a:rPr lang="en-US" altLang="zh-CN" dirty="0">
                <a:latin typeface="Arial" charset="0"/>
                <a:hlinkClick r:id="rId4" tooltip="Operating system"/>
              </a:rPr>
              <a:t>operating systems</a:t>
            </a:r>
            <a:r>
              <a:rPr lang="en-US" altLang="zh-CN" dirty="0">
                <a:latin typeface="Arial" charset="0"/>
              </a:rPr>
              <a:t>; it was developed at </a:t>
            </a:r>
            <a:r>
              <a:rPr lang="en-US" altLang="zh-CN" dirty="0">
                <a:latin typeface="Arial" charset="0"/>
                <a:hlinkClick r:id="rId5" tooltip="Massachusetts Institute of Technology"/>
              </a:rPr>
              <a:t>MIT</a:t>
            </a:r>
            <a:r>
              <a:rPr lang="en-US" altLang="zh-CN" dirty="0">
                <a:latin typeface="Arial" charset="0"/>
              </a:rPr>
              <a:t>'s Computation Center. CTSS was first demonstrated in 1961, and was operated at MIT until 1973. During part of this time, MIT's </a:t>
            </a:r>
            <a:r>
              <a:rPr lang="en-US" altLang="zh-CN" dirty="0">
                <a:latin typeface="Arial" charset="0"/>
                <a:hlinkClick r:id="rId6" tooltip="Project MAC"/>
              </a:rPr>
              <a:t>Project MAC</a:t>
            </a:r>
            <a:r>
              <a:rPr lang="en-US" altLang="zh-CN" dirty="0">
                <a:latin typeface="Arial" charset="0"/>
              </a:rPr>
              <a:t> had a second copy of CTSS, but the system did not spread beyond two sites (though this applies to many early computer systems). CTSS was described in a paper presented at the 1962 Spring Joint Computer Conference.</a:t>
            </a:r>
            <a:endParaRPr lang="zh-CN" altLang="en-US" dirty="0">
              <a:latin typeface="Arial" charset="0"/>
            </a:endParaRPr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C98949BE-4E3D-4778-A063-A6974BCFDA86}" type="slidenum">
              <a:rPr lang="zh-CN" altLang="en-US" smtClean="0">
                <a:latin typeface="Arial" charset="0"/>
              </a:rPr>
              <a:pPr eaLnBrk="1" hangingPunct="1"/>
              <a:t>46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4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charset="0"/>
              </a:rPr>
              <a:t>Initial planning and development for Multics started in 1964. Originally it was a cooperative project led by </a:t>
            </a:r>
            <a:r>
              <a:rPr lang="en-US" altLang="zh-CN">
                <a:latin typeface="Arial" charset="0"/>
                <a:hlinkClick r:id="rId3" tooltip="Massachusetts Institute of Technology"/>
              </a:rPr>
              <a:t>MIT</a:t>
            </a:r>
            <a:r>
              <a:rPr lang="en-US" altLang="zh-CN">
                <a:latin typeface="Arial" charset="0"/>
              </a:rPr>
              <a:t> (with </a:t>
            </a:r>
            <a:r>
              <a:rPr lang="en-US" altLang="zh-CN">
                <a:latin typeface="Arial" charset="0"/>
                <a:hlinkClick r:id="rId4" tooltip="Fernando Corbató"/>
              </a:rPr>
              <a:t>Fernando Corbató</a:t>
            </a:r>
            <a:r>
              <a:rPr lang="en-US" altLang="zh-CN">
                <a:latin typeface="Arial" charset="0"/>
              </a:rPr>
              <a:t>) along with </a:t>
            </a:r>
            <a:r>
              <a:rPr lang="en-US" altLang="zh-CN">
                <a:latin typeface="Arial" charset="0"/>
                <a:hlinkClick r:id="rId5" tooltip="General Electric"/>
              </a:rPr>
              <a:t>General Electric</a:t>
            </a:r>
            <a:r>
              <a:rPr lang="en-US" altLang="zh-CN">
                <a:latin typeface="Arial" charset="0"/>
              </a:rPr>
              <a:t> and </a:t>
            </a:r>
            <a:r>
              <a:rPr lang="en-US" altLang="zh-CN">
                <a:latin typeface="Arial" charset="0"/>
                <a:hlinkClick r:id="rId6" tooltip="Bell Labs"/>
              </a:rPr>
              <a:t>Bell Labs</a:t>
            </a:r>
            <a:r>
              <a:rPr lang="en-US" altLang="zh-CN">
                <a:latin typeface="Arial" charset="0"/>
              </a:rPr>
              <a:t>. Bell Labs dropped out in 1969, and in 1970 GE's computer business including Multics was taken over by </a:t>
            </a:r>
            <a:r>
              <a:rPr lang="en-US" altLang="zh-CN">
                <a:latin typeface="Arial" charset="0"/>
                <a:hlinkClick r:id="rId7" tooltip="Honeywell"/>
              </a:rPr>
              <a:t>Honeywell</a:t>
            </a:r>
            <a:r>
              <a:rPr lang="en-US" altLang="zh-CN">
                <a:latin typeface="Arial" charset="0"/>
              </a:rPr>
              <a:t>.</a:t>
            </a:r>
          </a:p>
          <a:p>
            <a:r>
              <a:rPr lang="en-US" altLang="zh-CN">
                <a:latin typeface="Arial" charset="0"/>
              </a:rPr>
              <a:t>Multics was conceived as a commercial product for GE, and became one for Honeywell, but not a very successful one. Due to its many novel and valuable ideas, Multics had a significant impact in the computer field even though it was derided by some critics at the time.</a:t>
            </a: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617CB8CA-1AF8-4457-A175-CA836D927BD0}" type="slidenum">
              <a:rPr lang="zh-CN" altLang="en-US" smtClean="0">
                <a:latin typeface="Arial" charset="0"/>
              </a:rPr>
              <a:pPr eaLnBrk="1" hangingPunct="1"/>
              <a:t>47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64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charset="0"/>
              </a:rPr>
              <a:t>Map/Reduce</a:t>
            </a:r>
            <a:r>
              <a:rPr lang="zh-CN" altLang="en-US">
                <a:latin typeface="Arial" charset="0"/>
              </a:rPr>
              <a:t>框架</a:t>
            </a:r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F57858-25DE-4B49-AAD6-0B028CA8FCD1}" type="slidenum">
              <a:rPr lang="zh-CN" altLang="en-US" smtClean="0">
                <a:latin typeface="Arial" charset="0"/>
              </a:rPr>
              <a:pPr eaLnBrk="1" hangingPunct="1"/>
              <a:t>58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277C1B-9FD6-40A6-94C3-E37C60DC5CF9}" type="slidenum">
              <a:rPr lang="zh-CN" altLang="en-US" smtClean="0">
                <a:latin typeface="Arial" charset="0"/>
              </a:rPr>
              <a:pPr eaLnBrk="1" hangingPunct="1"/>
              <a:t>2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0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277C1B-9FD6-40A6-94C3-E37C60DC5CF9}" type="slidenum">
              <a:rPr lang="zh-CN" altLang="en-US" smtClean="0">
                <a:latin typeface="Arial" charset="0"/>
              </a:rPr>
              <a:pPr eaLnBrk="1" hangingPunct="1"/>
              <a:t>3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277C1B-9FD6-40A6-94C3-E37C60DC5CF9}" type="slidenum">
              <a:rPr lang="zh-CN" altLang="en-US" smtClean="0">
                <a:latin typeface="Arial" charset="0"/>
              </a:rPr>
              <a:pPr eaLnBrk="1" hangingPunct="1"/>
              <a:t>4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277C1B-9FD6-40A6-94C3-E37C60DC5CF9}" type="slidenum">
              <a:rPr lang="zh-CN" altLang="en-US" smtClean="0">
                <a:latin typeface="Arial" charset="0"/>
              </a:rPr>
              <a:pPr eaLnBrk="1" hangingPunct="1"/>
              <a:t>5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5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</a:rPr>
              <a:t>请同学们各抒己见、畅所欲言，方方面面的理由均可，时间</a:t>
            </a:r>
            <a:r>
              <a:rPr lang="zh-CN" altLang="zh-CN" dirty="0">
                <a:latin typeface="Arial" charset="0"/>
              </a:rPr>
              <a:t>5</a:t>
            </a:r>
            <a:r>
              <a:rPr lang="zh-CN" altLang="en-US" dirty="0">
                <a:latin typeface="Arial" charset="0"/>
              </a:rPr>
              <a:t>分钟左右。</a:t>
            </a: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1277C1B-9FD6-40A6-94C3-E37C60DC5CF9}" type="slidenum">
              <a:rPr lang="zh-CN" altLang="en-US" smtClean="0">
                <a:latin typeface="Arial" charset="0"/>
              </a:rPr>
              <a:pPr eaLnBrk="1" hangingPunct="1"/>
              <a:t>6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34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切勿做电脑杀手！！！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要熟悉底层编程！！！有没有同学不懂</a:t>
            </a:r>
            <a:r>
              <a:rPr kumimoji="1" lang="en-US" altLang="zh-CN" dirty="0"/>
              <a:t>API</a:t>
            </a:r>
            <a:r>
              <a:rPr kumimoji="1" lang="zh-CN" altLang="en-US" dirty="0"/>
              <a:t>的含义？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要掌握系统设计！！！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924AC6-A98C-4461-A440-3B01C72ED220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43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charset="0"/>
              </a:rPr>
              <a:t>请同学自愿介绍这段代码有什么功能？有无问题？</a:t>
            </a:r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ABFD332-7BFA-45E5-80F5-A9CA5BA85D39}" type="slidenum">
              <a:rPr lang="zh-CN" altLang="en-US" smtClean="0">
                <a:latin typeface="Arial" charset="0"/>
              </a:rPr>
              <a:pPr eaLnBrk="1" hangingPunct="1"/>
              <a:t>14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75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</a:rPr>
              <a:t>简单介绍往届大作业的开展形式，课堂表现中包括至少</a:t>
            </a:r>
            <a:r>
              <a:rPr lang="en-US" altLang="zh-CN" dirty="0">
                <a:latin typeface="Arial" charset="0"/>
              </a:rPr>
              <a:t>3</a:t>
            </a:r>
            <a:r>
              <a:rPr lang="zh-CN" altLang="en-US" dirty="0">
                <a:latin typeface="Arial" charset="0"/>
              </a:rPr>
              <a:t>次点名，今天进行第一次全体点名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BD8AD8C-0B1E-408A-A169-44581DF2C926}" type="slidenum">
              <a:rPr lang="zh-CN" altLang="en-US" smtClean="0">
                <a:latin typeface="Arial" charset="0"/>
              </a:rPr>
              <a:pPr eaLnBrk="1" hangingPunct="1"/>
              <a:t>16</a:t>
            </a:fld>
            <a:endParaRPr lang="en-US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2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闻立杰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80010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914400" y="34290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16827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6827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6827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57900BB8-EA4B-4526-9A40-2F5A276186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98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21467-3F0D-41D2-A34F-6EE991B62C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9E77D-D710-4603-BD63-CBABBE30DD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35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73F5B-DD7E-4021-8506-CBF661F09E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CAE82-86E5-4481-B666-9FD7C1A621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87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82296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7C7F4-0CE0-42C7-A414-FECE74E648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9B82D-68A4-4AC4-9478-D9DEC47ED7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41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9EA0A-8BF4-4D86-B46D-3A10CE1E2E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DD933-13E3-4EDA-835F-EDB2D7F053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33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4519F-557F-4D1F-8ABD-688AEAF59D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9E5C-6100-47D2-B2ED-CD4070C01E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169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9486D-FBD4-442F-991D-3F87B8FF2F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9CA8F-2D6F-454D-8C18-3D0FC40255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21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1FF51-9313-426D-B094-70176A2613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8F3AB-B7BA-4777-885F-BB72AF77B5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801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0D607-3144-4AB3-95E5-67032EDDAC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EF035-8DD7-4FAB-B2DB-1A0BA511A5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952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5610E-D3A9-44E9-8D0E-8C6896B3E1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A4FF2-F6C6-45BE-9F03-63ABE4B00E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40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9F74D-AA48-4880-BF27-A8A9B51C88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CD917-90F6-4383-91BA-C24E2A46FD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106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4B4A0-5DFA-4E01-B19B-5318CFF079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B9E51-9102-4755-AC5E-FF1D288D71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5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Image" r:id="rId15" imgW="7377778" imgH="1219048" progId="Photoshop.Image.6">
                  <p:embed/>
                </p:oleObj>
              </mc:Choice>
              <mc:Fallback>
                <p:oleObj name="Image" r:id="rId15" imgW="7377778" imgH="1219048" progId="Photoshop.Image.6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905" b="12500"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0" name="Line 16"/>
          <p:cNvSpPr>
            <a:spLocks noChangeShapeType="1"/>
          </p:cNvSpPr>
          <p:nvPr/>
        </p:nvSpPr>
        <p:spPr bwMode="auto">
          <a:xfrm>
            <a:off x="425450" y="6524625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52800" y="648017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fld id="{E3AA030B-94EA-4083-BFFD-EEA47FA361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8017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defRPr>
            </a:lvl1pPr>
          </a:lstStyle>
          <a:p>
            <a:pPr>
              <a:defRPr/>
            </a:pPr>
            <a:fld id="{30260B71-2063-4488-8147-7E6CAF8CA9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lsa0924@163.com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lsa0924@163.com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88840"/>
            <a:ext cx="9144000" cy="16561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6600" dirty="0"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6600" dirty="0">
                <a:latin typeface="隶书" pitchFamily="49" charset="-122"/>
                <a:ea typeface="隶书" pitchFamily="49" charset="-122"/>
              </a:rPr>
              <a:t>操作系统</a:t>
            </a:r>
            <a:r>
              <a:rPr lang="en-US" altLang="zh-CN" sz="6600" dirty="0">
                <a:latin typeface="隶书" pitchFamily="49" charset="-122"/>
                <a:ea typeface="隶书" pitchFamily="49" charset="-122"/>
              </a:rPr>
              <a:t>》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97768" y="3645024"/>
            <a:ext cx="7086600" cy="108012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600" b="1" dirty="0">
                <a:latin typeface="楷体_GB2312" pitchFamily="49" charset="-122"/>
                <a:ea typeface="行楷体" pitchFamily="49" charset="-122"/>
              </a:rPr>
              <a:t>闻立杰</a:t>
            </a:r>
            <a:endParaRPr lang="zh-CN" altLang="en-US" sz="2800" b="1" dirty="0">
              <a:latin typeface="楷体_GB2312" pitchFamily="49" charset="-122"/>
              <a:ea typeface="行楷体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清华大学软件学院 </a:t>
            </a:r>
          </a:p>
        </p:txBody>
      </p:sp>
      <p:sp>
        <p:nvSpPr>
          <p:cNvPr id="2052" name="Freeform 4"/>
          <p:cNvSpPr>
            <a:spLocks/>
          </p:cNvSpPr>
          <p:nvPr/>
        </p:nvSpPr>
        <p:spPr bwMode="gray">
          <a:xfrm>
            <a:off x="1981200" y="1412776"/>
            <a:ext cx="5303838" cy="806450"/>
          </a:xfrm>
          <a:custGeom>
            <a:avLst/>
            <a:gdLst/>
            <a:ahLst/>
            <a:cxnLst>
              <a:cxn ang="0">
                <a:pos x="1" y="492"/>
              </a:cxn>
              <a:cxn ang="0">
                <a:pos x="1707" y="20"/>
              </a:cxn>
              <a:cxn ang="0">
                <a:pos x="3340" y="482"/>
              </a:cxn>
              <a:cxn ang="0">
                <a:pos x="1734" y="74"/>
              </a:cxn>
              <a:cxn ang="0">
                <a:pos x="1" y="492"/>
              </a:cxn>
            </a:cxnLst>
            <a:rect l="0" t="0" r="r" b="b"/>
            <a:pathLst>
              <a:path w="3341" h="508">
                <a:moveTo>
                  <a:pt x="1" y="492"/>
                </a:moveTo>
                <a:cubicBezTo>
                  <a:pt x="0" y="477"/>
                  <a:pt x="710" y="0"/>
                  <a:pt x="1707" y="20"/>
                </a:cubicBezTo>
                <a:cubicBezTo>
                  <a:pt x="2704" y="40"/>
                  <a:pt x="3339" y="467"/>
                  <a:pt x="3340" y="482"/>
                </a:cubicBezTo>
                <a:cubicBezTo>
                  <a:pt x="3341" y="496"/>
                  <a:pt x="2608" y="93"/>
                  <a:pt x="1734" y="74"/>
                </a:cubicBezTo>
                <a:cubicBezTo>
                  <a:pt x="860" y="54"/>
                  <a:pt x="2" y="508"/>
                  <a:pt x="1" y="492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45882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操作系统市场争夺战（续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FF4A0B7-2B7C-411C-BAD3-23970520F16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DBB872-F5D7-F840-9BF0-395DC499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726620"/>
            <a:ext cx="9107488" cy="47987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70B886-0494-E04B-A444-378942FBB770}"/>
              </a:ext>
            </a:extLst>
          </p:cNvPr>
          <p:cNvSpPr/>
          <p:nvPr/>
        </p:nvSpPr>
        <p:spPr bwMode="auto">
          <a:xfrm>
            <a:off x="8028384" y="1726620"/>
            <a:ext cx="111561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5EE2EF-B7A0-844A-A07E-CC93224A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7"/>
            <a:ext cx="9142984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6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466E11-DABA-A941-AEE1-887D4CC0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285"/>
            <a:ext cx="9144000" cy="4787059"/>
          </a:xfrm>
          <a:prstGeom prst="rect">
            <a:avLst/>
          </a:prstGeom>
        </p:spPr>
      </p:pic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操作系统市场争夺战（续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FF4A0B7-2B7C-411C-BAD3-23970520F16A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3" name="圆角矩形标注 2"/>
          <p:cNvSpPr/>
          <p:nvPr/>
        </p:nvSpPr>
        <p:spPr bwMode="auto">
          <a:xfrm>
            <a:off x="3779912" y="3212976"/>
            <a:ext cx="1296144" cy="360040"/>
          </a:xfrm>
          <a:prstGeom prst="wedgeRoundRectCallout">
            <a:avLst>
              <a:gd name="adj1" fmla="val -4860"/>
              <a:gd name="adj2" fmla="val -7726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Windows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3923928" y="4653136"/>
            <a:ext cx="1296144" cy="360040"/>
          </a:xfrm>
          <a:prstGeom prst="wedgeRoundRectCallout">
            <a:avLst>
              <a:gd name="adj1" fmla="val -5747"/>
              <a:gd name="adj2" fmla="val 88856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OS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X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F2242-B015-8B44-A772-971BA2FE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133"/>
            <a:ext cx="9144000" cy="692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C0E1DB-9F19-B648-9E6C-A6747039C495}"/>
              </a:ext>
            </a:extLst>
          </p:cNvPr>
          <p:cNvSpPr/>
          <p:nvPr/>
        </p:nvSpPr>
        <p:spPr bwMode="auto">
          <a:xfrm>
            <a:off x="8028384" y="1772816"/>
            <a:ext cx="111561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C9172E-1A41-6544-803B-06EC69F6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861"/>
            <a:ext cx="9144000" cy="4777483"/>
          </a:xfrm>
          <a:prstGeom prst="rect">
            <a:avLst/>
          </a:prstGeom>
        </p:spPr>
      </p:pic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操作系统市场争夺战（续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FF4A0B7-2B7C-411C-BAD3-23970520F16A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7" name="圆角矩形标注 6"/>
          <p:cNvSpPr/>
          <p:nvPr/>
        </p:nvSpPr>
        <p:spPr bwMode="auto">
          <a:xfrm>
            <a:off x="3923928" y="2852936"/>
            <a:ext cx="1296144" cy="360040"/>
          </a:xfrm>
          <a:prstGeom prst="wedgeRoundRectCallout">
            <a:avLst>
              <a:gd name="adj1" fmla="val -4860"/>
              <a:gd name="adj2" fmla="val -7726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Android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3923928" y="4077072"/>
            <a:ext cx="1296144" cy="360040"/>
          </a:xfrm>
          <a:prstGeom prst="wedgeRoundRectCallout">
            <a:avLst>
              <a:gd name="adj1" fmla="val -5747"/>
              <a:gd name="adj2" fmla="val 88856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/>
              <a:t>i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OS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05D9D4-CCAD-324F-80E0-4E397AE43BDC}"/>
              </a:ext>
            </a:extLst>
          </p:cNvPr>
          <p:cNvSpPr/>
          <p:nvPr/>
        </p:nvSpPr>
        <p:spPr bwMode="auto">
          <a:xfrm>
            <a:off x="8028384" y="1700808"/>
            <a:ext cx="111561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BD3A1B-BBE4-8848-966E-BA610A15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" y="1052736"/>
            <a:ext cx="9144000" cy="6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学习操作系统的意义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普通用户</a:t>
            </a:r>
            <a:endParaRPr lang="en-US" altLang="zh-CN" sz="3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>
                <a:latin typeface="Arial" charset="0"/>
                <a:ea typeface="宋体" pitchFamily="2" charset="-122"/>
              </a:rPr>
              <a:t>熟悉操作系统会事半功倍</a:t>
            </a:r>
            <a:endParaRPr lang="en-US" altLang="zh-CN" dirty="0">
              <a:latin typeface="Arial" charset="0"/>
              <a:ea typeface="宋体" pitchFamily="2" charset="-122"/>
            </a:endParaRPr>
          </a:p>
          <a:p>
            <a:pPr lvl="1"/>
            <a:endParaRPr lang="en-US" altLang="zh-CN" dirty="0">
              <a:latin typeface="Arial" charset="0"/>
              <a:ea typeface="宋体" pitchFamily="2" charset="-122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应用开发人员</a:t>
            </a:r>
            <a:endParaRPr lang="en-US" altLang="zh-CN" sz="3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3200" dirty="0">
                <a:latin typeface="宋体" pitchFamily="2" charset="-122"/>
                <a:ea typeface="宋体" pitchFamily="2" charset="-122"/>
              </a:rPr>
              <a:t>系统调用、</a:t>
            </a:r>
            <a:r>
              <a:rPr lang="en-US" altLang="zh-CN" sz="3200" dirty="0">
                <a:latin typeface="宋体" pitchFamily="2" charset="-122"/>
                <a:ea typeface="宋体" pitchFamily="2" charset="-122"/>
              </a:rPr>
              <a:t>API</a:t>
            </a:r>
          </a:p>
          <a:p>
            <a:endParaRPr lang="en-US" altLang="zh-CN" sz="3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3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OS</a:t>
            </a:r>
            <a:r>
              <a:rPr lang="zh-CN" altLang="en-US" sz="3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设计者</a:t>
            </a:r>
            <a:endParaRPr lang="en-US" altLang="zh-CN" sz="3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dirty="0">
                <a:latin typeface="Arial" charset="0"/>
                <a:ea typeface="宋体" pitchFamily="2" charset="-122"/>
              </a:rPr>
              <a:t>操作系统是计算机体系中的重要组成部分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8B5928D-2522-4E7A-9E36-1CC635EF278C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5E3036DC-964B-443B-A489-A2431B02A0B6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117475" y="1146175"/>
            <a:ext cx="4033838" cy="52629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BOOL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g_bEndFlag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=FALSE;</a:t>
            </a:r>
          </a:p>
          <a:p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semId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g_synSemId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;//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信号量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/* 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优先级低，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70 */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void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testTaskA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( )     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{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while(!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g_bEndFlag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)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{</a:t>
            </a:r>
            <a:b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/* 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等待信号量 *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/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semTake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g_synSemId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);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g_bEndFlag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= TRUE;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}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}</a:t>
            </a:r>
          </a:p>
          <a:p>
            <a:endParaRPr kumimoji="1" lang="en-US" altLang="zh-CN" sz="2400" b="1" dirty="0">
              <a:effectLst/>
              <a:latin typeface="Times New Roman" pitchFamily="18" charset="0"/>
              <a:ea typeface="宋体" pitchFamily="2" charset="-122"/>
            </a:endParaRPr>
          </a:p>
          <a:p>
            <a:endParaRPr kumimoji="1" lang="zh-CN" altLang="en-US" sz="24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269" name="Rectangle 3"/>
          <p:cNvSpPr>
            <a:spLocks noChangeArrowheads="1"/>
          </p:cNvSpPr>
          <p:nvPr/>
        </p:nvSpPr>
        <p:spPr bwMode="auto">
          <a:xfrm>
            <a:off x="4322763" y="1154113"/>
            <a:ext cx="4664075" cy="526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/*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优先级高，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50*/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void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testTaskB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( )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{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int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nRecvLen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;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while(!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g_bEndFlag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) {</a:t>
            </a:r>
          </a:p>
          <a:p>
            <a:r>
              <a:rPr kumimoji="1" lang="en-US" altLang="zh-CN" sz="2400" b="1" dirty="0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        </a:t>
            </a:r>
            <a:r>
              <a:rPr kumimoji="1" lang="en-US" altLang="zh-CN" sz="2400" b="1" dirty="0" err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nRecvLen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=</a:t>
            </a:r>
            <a:r>
              <a:rPr kumimoji="1" lang="en-US" altLang="zh-CN" sz="2400" b="1" dirty="0" err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recv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en-US" altLang="zh-CN" sz="2400" b="1" dirty="0" err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sockId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....);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if(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nRecvLen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&lt;= 0) {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    /* 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打印结束信息 *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/</a:t>
            </a:r>
            <a:b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            </a:t>
            </a:r>
            <a:r>
              <a:rPr kumimoji="1" lang="en-US" altLang="zh-CN" sz="2400" b="1" dirty="0" err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printf</a:t>
            </a: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(“Finished!”);</a:t>
            </a:r>
            <a:b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    /* 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释放信号量 *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/</a:t>
            </a:r>
            <a:b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            </a:t>
            </a:r>
            <a:r>
              <a:rPr kumimoji="1" lang="en-US" altLang="zh-CN" sz="2400" b="1" dirty="0" err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semGive</a:t>
            </a: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en-US" altLang="zh-CN" sz="2400" b="1" dirty="0" err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g_synSemId</a:t>
            </a: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);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    }</a:t>
            </a: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400" b="1" dirty="0" err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OSDelay</a:t>
            </a:r>
            <a:r>
              <a:rPr kumimoji="1" lang="en-US" altLang="zh-CN" sz="24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(100);</a:t>
            </a:r>
            <a:endParaRPr kumimoji="1" lang="en-US" altLang="zh-CN" sz="2400" b="1" dirty="0">
              <a:effectLst/>
              <a:latin typeface="Times New Roman" pitchFamily="18" charset="0"/>
              <a:ea typeface="宋体" pitchFamily="2" charset="-122"/>
            </a:endParaRP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   }</a:t>
            </a:r>
          </a:p>
          <a:p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}</a:t>
            </a:r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>
            <a:off x="8499475" y="3068638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 b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I/O</a:t>
            </a:r>
          </a:p>
        </p:txBody>
      </p:sp>
      <p:cxnSp>
        <p:nvCxnSpPr>
          <p:cNvPr id="3" name="直线连接符 2"/>
          <p:cNvCxnSpPr/>
          <p:nvPr/>
        </p:nvCxnSpPr>
        <p:spPr bwMode="auto">
          <a:xfrm>
            <a:off x="827584" y="4509120"/>
            <a:ext cx="30243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矩形标注 3"/>
          <p:cNvSpPr/>
          <p:nvPr/>
        </p:nvSpPr>
        <p:spPr bwMode="auto">
          <a:xfrm>
            <a:off x="3300710" y="3717032"/>
            <a:ext cx="695225" cy="360040"/>
          </a:xfrm>
          <a:prstGeom prst="wedgeRectCallout">
            <a:avLst>
              <a:gd name="adj1" fmla="val -45791"/>
              <a:gd name="adj2" fmla="val 752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/>
              <a:t>休眠</a:t>
            </a: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左箭头 4"/>
          <p:cNvSpPr/>
          <p:nvPr/>
        </p:nvSpPr>
        <p:spPr bwMode="auto">
          <a:xfrm rot="1870095">
            <a:off x="3823338" y="4570015"/>
            <a:ext cx="1428711" cy="28803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4499992" y="4108234"/>
            <a:ext cx="695225" cy="360040"/>
          </a:xfrm>
          <a:prstGeom prst="wedgeRectCallout">
            <a:avLst>
              <a:gd name="adj1" fmla="val -45791"/>
              <a:gd name="adj2" fmla="val 752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唤醒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 bwMode="auto">
          <a:xfrm>
            <a:off x="5292080" y="5229200"/>
            <a:ext cx="30243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5FD1534-D1F8-46A7-9EB9-B35198901C40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>
                <a:ea typeface="隶书" pitchFamily="49" charset="-122"/>
              </a:rPr>
              <a:t>教学安排</a:t>
            </a:r>
            <a:endParaRPr lang="zh-CN" altLang="en-US" sz="4400">
              <a:solidFill>
                <a:schemeClr val="accent1"/>
              </a:solidFill>
              <a:ea typeface="隶书" pitchFamily="49" charset="-122"/>
            </a:endParaRPr>
          </a:p>
        </p:txBody>
      </p:sp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684213" y="1412875"/>
            <a:ext cx="7775575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4500" indent="-444500">
              <a:buFont typeface="Wingdings 2" pitchFamily="18" charset="2"/>
              <a:buChar char="ö"/>
              <a:defRPr/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教材</a:t>
            </a:r>
          </a:p>
          <a:p>
            <a:pPr marL="1162050" lvl="1" indent="-538163">
              <a:spcBef>
                <a:spcPct val="30000"/>
              </a:spcBef>
              <a:buFont typeface="Times New Roman" pitchFamily="18" charset="0"/>
              <a:buChar char="☺"/>
              <a:defRPr/>
            </a:pP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Andrew  S. </a:t>
            </a:r>
            <a:r>
              <a:rPr lang="en-US" altLang="zh-CN" sz="2800" b="1" dirty="0" err="1">
                <a:effectLst/>
                <a:latin typeface="Times New Roman" pitchFamily="18" charset="0"/>
                <a:ea typeface="楷体_GB2312" pitchFamily="49" charset="-122"/>
              </a:rPr>
              <a:t>Tanenbaum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,  </a:t>
            </a:r>
            <a:r>
              <a:rPr lang="en-US" altLang="zh-CN" sz="2800" b="1" dirty="0">
                <a:latin typeface="Times New Roman" pitchFamily="18" charset="0"/>
                <a:ea typeface="楷体_GB2312" pitchFamily="49" charset="-122"/>
              </a:rPr>
              <a:t>Modern Operating Systems</a:t>
            </a:r>
            <a:r>
              <a:rPr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（英文影印版，第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版，机械工业出版社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marL="1162050" lvl="1" indent="-538163">
              <a:spcBef>
                <a:spcPct val="30000"/>
              </a:spcBef>
              <a:buFont typeface="Times New Roman" pitchFamily="18" charset="0"/>
              <a:buChar char="☺"/>
              <a:defRPr/>
            </a:pPr>
            <a:r>
              <a:rPr lang="en-US" altLang="zh-CN" sz="2800" b="1" dirty="0">
                <a:latin typeface="Times New Roman" pitchFamily="18" charset="0"/>
                <a:ea typeface="楷体_GB2312" pitchFamily="49" charset="-122"/>
              </a:rPr>
              <a:t>Modern Operating Systems</a:t>
            </a:r>
            <a:r>
              <a:rPr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（英文第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版）</a:t>
            </a:r>
          </a:p>
          <a:p>
            <a:pPr marL="444500" indent="-444500">
              <a:spcBef>
                <a:spcPct val="40000"/>
              </a:spcBef>
              <a:buFont typeface="Wingdings 2" pitchFamily="18" charset="2"/>
              <a:buChar char="ö"/>
              <a:defRPr/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参考书</a:t>
            </a:r>
          </a:p>
          <a:p>
            <a:pPr marL="1162050" lvl="1" indent="-538163">
              <a:spcBef>
                <a:spcPct val="30000"/>
              </a:spcBef>
              <a:buFont typeface="Times New Roman" pitchFamily="18" charset="0"/>
              <a:buChar char="☺"/>
              <a:defRPr/>
            </a:pPr>
            <a:r>
              <a:rPr lang="en-US" altLang="zh-CN" sz="2800" b="1" dirty="0" err="1">
                <a:effectLst/>
                <a:latin typeface="Times New Roman" pitchFamily="18" charset="0"/>
                <a:ea typeface="楷体_GB2312" pitchFamily="49" charset="-122"/>
              </a:rPr>
              <a:t>Abrahan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800" b="1" dirty="0" err="1">
                <a:effectLst/>
                <a:latin typeface="Times New Roman" pitchFamily="18" charset="0"/>
                <a:ea typeface="楷体_GB2312" pitchFamily="49" charset="-122"/>
              </a:rPr>
              <a:t>Silberschatz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, etc</a:t>
            </a:r>
            <a:r>
              <a:rPr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Operating System Concept (10th edition)</a:t>
            </a:r>
          </a:p>
          <a:p>
            <a:pPr marL="1162050" lvl="1" indent="-538163">
              <a:buFont typeface="Times New Roman" pitchFamily="18" charset="0"/>
              <a:buChar char="☺"/>
              <a:defRPr/>
            </a:pP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D. P. Bovet, M. </a:t>
            </a:r>
            <a:r>
              <a:rPr lang="en-US" altLang="zh-CN" sz="2800" b="1" dirty="0" err="1">
                <a:effectLst/>
                <a:latin typeface="Times New Roman" pitchFamily="18" charset="0"/>
                <a:ea typeface="楷体_GB2312" pitchFamily="49" charset="-122"/>
              </a:rPr>
              <a:t>Cesati</a:t>
            </a:r>
            <a:r>
              <a:rPr lang="en-US" altLang="zh-CN" sz="2800" b="1" dirty="0">
                <a:effectLst/>
                <a:latin typeface="Times New Roman" pitchFamily="18" charset="0"/>
                <a:ea typeface="楷体_GB2312" pitchFamily="49" charset="-122"/>
              </a:rPr>
              <a:t>, Understanding the Linux Kernel (3rd Edition)</a:t>
            </a:r>
            <a:endParaRPr lang="zh-CN" altLang="en-US" sz="2800" b="1" dirty="0"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1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1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010FA4C-5F62-4A2B-94F9-90FB337C7DF6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42690" name="Text Box 2"/>
          <p:cNvSpPr txBox="1">
            <a:spLocks noChangeArrowheads="1"/>
          </p:cNvSpPr>
          <p:nvPr/>
        </p:nvSpPr>
        <p:spPr bwMode="auto">
          <a:xfrm>
            <a:off x="684213" y="1773238"/>
            <a:ext cx="7775575" cy="398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1162050" indent="-538163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 typeface="Wingdings 2" pitchFamily="18" charset="2"/>
              <a:buChar char="ö"/>
            </a:pPr>
            <a:r>
              <a:rPr lang="zh-CN" altLang="en-US" sz="3600" b="1" dirty="0">
                <a:effectLst/>
                <a:latin typeface="宋体" pitchFamily="2" charset="-122"/>
                <a:ea typeface="宋体" pitchFamily="2" charset="-122"/>
              </a:rPr>
              <a:t>课程站点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网络学堂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3200" b="1" dirty="0" err="1">
                <a:effectLst/>
                <a:latin typeface="Times New Roman" pitchFamily="18" charset="0"/>
                <a:ea typeface="楷体_GB2312" pitchFamily="49" charset="-122"/>
              </a:rPr>
              <a:t>learn.tsinghua.edu.cn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marL="1371600" lvl="2" indent="-457200" eaLnBrk="1" hangingPunct="1">
              <a:spcBef>
                <a:spcPct val="10000"/>
              </a:spcBef>
              <a:buFont typeface="Wingdings" charset="2"/>
              <a:buChar char="p"/>
            </a:pP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讲义、实验、通知、工具、答疑等</a:t>
            </a:r>
            <a:endParaRPr lang="en-US" altLang="zh-CN" sz="3200" b="1" dirty="0">
              <a:effectLst/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 2" pitchFamily="18" charset="2"/>
              <a:buChar char="ö"/>
            </a:pPr>
            <a:r>
              <a:rPr lang="zh-CN" altLang="en-US" sz="3600" b="1" dirty="0">
                <a:effectLst/>
                <a:latin typeface="宋体" pitchFamily="2" charset="-122"/>
                <a:ea typeface="宋体" pitchFamily="2" charset="-122"/>
              </a:rPr>
              <a:t>考核方式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大作业＋课堂表现＋期末考试</a:t>
            </a: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40%</a:t>
            </a: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10%</a:t>
            </a: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） （</a:t>
            </a:r>
            <a:r>
              <a:rPr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50%</a:t>
            </a:r>
            <a:r>
              <a:rPr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242691" name="AutoShape 3"/>
          <p:cNvSpPr>
            <a:spLocks noChangeArrowheads="1"/>
          </p:cNvSpPr>
          <p:nvPr/>
        </p:nvSpPr>
        <p:spPr bwMode="auto">
          <a:xfrm>
            <a:off x="5106988" y="3789040"/>
            <a:ext cx="2489348" cy="719460"/>
          </a:xfrm>
          <a:prstGeom prst="wedgeRectCallout">
            <a:avLst>
              <a:gd name="adj1" fmla="val -63282"/>
              <a:gd name="adj2" fmla="val 94801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>
              <a:spcBef>
                <a:spcPts val="0"/>
              </a:spcBef>
            </a:pPr>
            <a:r>
              <a:rPr kumimoji="1" lang="zh-CN" altLang="en-US" sz="20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鼓励提问</a:t>
            </a:r>
            <a:r>
              <a:rPr kumimoji="1" lang="zh-CN" altLang="en-US" sz="2000" b="1" dirty="0">
                <a:effectLst/>
                <a:latin typeface="Times New Roman" pitchFamily="18" charset="0"/>
                <a:ea typeface="宋体" pitchFamily="2" charset="-122"/>
              </a:rPr>
              <a:t>、回答问题</a:t>
            </a:r>
            <a:endParaRPr kumimoji="1" lang="en-US" altLang="zh-CN" sz="20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0"/>
              </a:spcBef>
            </a:pPr>
            <a:r>
              <a:rPr kumimoji="1" lang="en-US" altLang="zh-CN" sz="20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3~4</a:t>
            </a:r>
            <a:r>
              <a:rPr kumimoji="1" lang="zh-CN" altLang="en-US" sz="20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次课堂随机抽测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27645C3-31AC-42C9-A772-327380AA9749}" type="slidenum">
              <a:rPr lang="zh-CN" altLang="en-US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4340" name="Text Box 2"/>
          <p:cNvSpPr txBox="1">
            <a:spLocks noChangeArrowheads="1"/>
          </p:cNvSpPr>
          <p:nvPr/>
        </p:nvSpPr>
        <p:spPr bwMode="auto">
          <a:xfrm>
            <a:off x="703263" y="1773238"/>
            <a:ext cx="3076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effectLst/>
                <a:latin typeface="Times New Roman" pitchFamily="18" charset="0"/>
                <a:ea typeface="宋体" pitchFamily="2" charset="-122"/>
                <a:sym typeface="Wingdings" pitchFamily="2" charset="2"/>
              </a:rPr>
              <a:t></a:t>
            </a:r>
            <a:r>
              <a:rPr kumimoji="1" lang="zh-CN" altLang="en-US" sz="3600" b="1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 联系方式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533525" y="2565400"/>
            <a:ext cx="6783388" cy="265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办公室：清华大学东配楼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11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区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405</a:t>
            </a:r>
            <a:endParaRPr kumimoji="1" lang="zh-CN" altLang="en-US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手机：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13681026629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（微信）</a:t>
            </a:r>
            <a:endParaRPr kumimoji="1" lang="en-US" altLang="zh-CN" sz="3200" b="1" dirty="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QQ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6939192</a:t>
            </a:r>
          </a:p>
          <a:p>
            <a:pPr>
              <a:spcBef>
                <a:spcPct val="40000"/>
              </a:spcBef>
              <a:defRPr/>
            </a:pP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Email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3200" b="1" dirty="0" err="1">
                <a:effectLst/>
                <a:latin typeface="Times New Roman" pitchFamily="18" charset="0"/>
                <a:ea typeface="宋体" pitchFamily="2" charset="-122"/>
              </a:rPr>
              <a:t>wenlj@tsinghua.edu.cn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43716" name="Text Box 4"/>
          <p:cNvSpPr txBox="1">
            <a:spLocks noChangeArrowheads="1"/>
          </p:cNvSpPr>
          <p:nvPr/>
        </p:nvSpPr>
        <p:spPr bwMode="auto">
          <a:xfrm>
            <a:off x="1312863" y="5445125"/>
            <a:ext cx="6442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 i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The door is always open for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35F6B02-A52A-4B75-910A-33790AD19779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703263" y="1773238"/>
            <a:ext cx="45168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  <a:sym typeface="Wingdings" pitchFamily="2" charset="2"/>
              </a:rPr>
              <a:t></a:t>
            </a: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 助教</a:t>
            </a:r>
            <a:r>
              <a:rPr kumimoji="1" lang="en-US" altLang="zh-CN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1</a:t>
            </a: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联系方式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476375" y="2833688"/>
            <a:ext cx="6783388" cy="265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姓名：李书昂（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2018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级直博）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工位：清华大学东配楼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11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区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401</a:t>
            </a:r>
            <a:endParaRPr kumimoji="1" lang="zh-CN" altLang="en-US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手机：</a:t>
            </a:r>
            <a:r>
              <a:rPr lang="is-IS" altLang="zh-CN" sz="32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is-IS" altLang="zh-CN" sz="3200" b="1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888</a:t>
            </a:r>
            <a:r>
              <a:rPr lang="is-IS" altLang="zh-CN" sz="32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5866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邮箱：</a:t>
            </a:r>
            <a:r>
              <a:rPr kumimoji="1" lang="pt-BR" altLang="zh-CN" sz="3200" b="1" dirty="0">
                <a:effectLst/>
                <a:latin typeface="Times New Roman" pitchFamily="18" charset="0"/>
                <a:ea typeface="宋体" pitchFamily="2" charset="-122"/>
              </a:rPr>
              <a:t>lsa0924@163.com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2E5160-6711-B547-9E89-A9495CFC9FF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36220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9802872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sng" strike="noStrike" dirty="0">
                          <a:effectLst/>
                          <a:hlinkClick r:id="rId2"/>
                        </a:rPr>
                        <a:t>lsa0924@163.com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89910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35F6B02-A52A-4B75-910A-33790AD19779}" type="slidenum">
              <a:rPr lang="zh-CN" altLang="en-US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703263" y="1773238"/>
            <a:ext cx="45168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  <a:sym typeface="Wingdings" pitchFamily="2" charset="2"/>
              </a:rPr>
              <a:t></a:t>
            </a: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 助教</a:t>
            </a:r>
            <a:r>
              <a:rPr kumimoji="1" lang="en-US" altLang="zh-CN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2</a:t>
            </a: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  <a:sym typeface="Wingdings" pitchFamily="2" charset="2"/>
              </a:rPr>
              <a:t>联系方式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476375" y="2833688"/>
            <a:ext cx="6783388" cy="265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姓名：宗瓒（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2017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级直博）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工位：清华大学东配楼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11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区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401</a:t>
            </a:r>
            <a:endParaRPr kumimoji="1" lang="zh-CN" altLang="en-US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手机：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155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1070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3600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4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邮箱：</a:t>
            </a:r>
            <a:r>
              <a:rPr kumimoji="1" lang="pt-BR" altLang="zh-CN" sz="3200" b="1" dirty="0">
                <a:effectLst/>
                <a:latin typeface="Times New Roman" pitchFamily="18" charset="0"/>
                <a:ea typeface="宋体" pitchFamily="2" charset="-122"/>
              </a:rPr>
              <a:t>zongz17@mails.thu.edu.cn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2E5160-6711-B547-9E89-A9495CFC9FF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36220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9802872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sng" strike="noStrike" dirty="0">
                          <a:effectLst/>
                          <a:hlinkClick r:id="rId2"/>
                        </a:rPr>
                        <a:t>lsa0924@163.com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8991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11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3B9A7CE-D097-45F4-9BCD-13D70499747A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1043608" y="200834"/>
            <a:ext cx="6985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自报家门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 – </a:t>
            </a: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简历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1196801"/>
            <a:ext cx="8623868" cy="5184527"/>
          </a:xfrm>
        </p:spPr>
        <p:txBody>
          <a:bodyPr/>
          <a:lstStyle/>
          <a:p>
            <a:pPr marL="0" lvl="1" indent="0">
              <a:buNone/>
            </a:pPr>
            <a:r>
              <a:rPr lang="en-US" altLang="zh-CN" dirty="0">
                <a:solidFill>
                  <a:srgbClr val="0000FA"/>
                </a:solidFill>
              </a:rPr>
              <a:t>1977.12.25          </a:t>
            </a:r>
            <a:r>
              <a:rPr lang="zh-CN" altLang="en-US" dirty="0">
                <a:solidFill>
                  <a:srgbClr val="0000FA"/>
                </a:solidFill>
              </a:rPr>
              <a:t>出生于河北省唐山市滦南县小屯村</a:t>
            </a:r>
            <a:endParaRPr lang="en-US" altLang="zh-CN" dirty="0">
              <a:solidFill>
                <a:srgbClr val="0000FA"/>
              </a:solidFill>
            </a:endParaRPr>
          </a:p>
          <a:p>
            <a:pPr marL="0" lvl="1" indent="0">
              <a:buNone/>
            </a:pPr>
            <a:endParaRPr lang="en-US" altLang="zh-CN" sz="1000" dirty="0">
              <a:solidFill>
                <a:srgbClr val="7030A0"/>
              </a:solidFill>
            </a:endParaRPr>
          </a:p>
          <a:p>
            <a:pPr marL="0" lvl="1" indent="0">
              <a:buNone/>
            </a:pPr>
            <a:r>
              <a:rPr lang="en-US" altLang="zh-CN" dirty="0">
                <a:solidFill>
                  <a:srgbClr val="7030A0"/>
                </a:solidFill>
              </a:rPr>
              <a:t>1996.9~2000.7    </a:t>
            </a:r>
            <a:r>
              <a:rPr lang="zh-CN" altLang="en-US" dirty="0">
                <a:solidFill>
                  <a:srgbClr val="7030A0"/>
                </a:solidFill>
              </a:rPr>
              <a:t>清华大学   计算机科学与技术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  <a:r>
              <a:rPr lang="zh-CN" altLang="en-US" dirty="0">
                <a:solidFill>
                  <a:srgbClr val="7030A0"/>
                </a:solidFill>
              </a:rPr>
              <a:t>学士</a:t>
            </a:r>
          </a:p>
          <a:p>
            <a:pPr marL="0" lvl="1" indent="0">
              <a:buNone/>
            </a:pPr>
            <a:r>
              <a:rPr lang="en-US" altLang="zh-CN" dirty="0">
                <a:solidFill>
                  <a:srgbClr val="7030A0"/>
                </a:solidFill>
              </a:rPr>
              <a:t>2000.9~2007.7    </a:t>
            </a:r>
            <a:r>
              <a:rPr lang="zh-CN" altLang="en-US" dirty="0">
                <a:solidFill>
                  <a:srgbClr val="7030A0"/>
                </a:solidFill>
              </a:rPr>
              <a:t>清华大学   计算机科学与技术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  <a:r>
              <a:rPr lang="zh-CN" altLang="en-US" dirty="0">
                <a:solidFill>
                  <a:srgbClr val="7030A0"/>
                </a:solidFill>
              </a:rPr>
              <a:t>博士</a:t>
            </a:r>
          </a:p>
          <a:p>
            <a:pPr marL="1371600" lvl="3" indent="0">
              <a:buNone/>
            </a:pPr>
            <a:r>
              <a:rPr lang="zh-CN" altLang="en-US" dirty="0">
                <a:solidFill>
                  <a:srgbClr val="7030A0"/>
                </a:solidFill>
              </a:rPr>
              <a:t>     		 </a:t>
            </a:r>
            <a:r>
              <a:rPr lang="zh-CN" altLang="en-US" sz="2400" dirty="0">
                <a:solidFill>
                  <a:srgbClr val="0070C0"/>
                </a:solidFill>
              </a:rPr>
              <a:t>导师：孙家广  院士</a:t>
            </a:r>
          </a:p>
          <a:p>
            <a:pPr marL="0" lvl="1" indent="0">
              <a:buNone/>
            </a:pPr>
            <a:r>
              <a:rPr lang="en-US" altLang="zh-CN" dirty="0">
                <a:solidFill>
                  <a:srgbClr val="7030A0"/>
                </a:solidFill>
                <a:latin typeface="Adobe Garamond Pro Bold" pitchFamily="18" charset="0"/>
                <a:ea typeface="楷体_GB2312" pitchFamily="49" charset="-122"/>
              </a:rPr>
              <a:t>2001.11</a:t>
            </a:r>
            <a:r>
              <a:rPr lang="en-US" altLang="zh-CN" dirty="0">
                <a:solidFill>
                  <a:srgbClr val="7030A0"/>
                </a:solidFill>
              </a:rPr>
              <a:t>~</a:t>
            </a:r>
            <a:r>
              <a:rPr lang="en-US" altLang="zh-CN" dirty="0">
                <a:solidFill>
                  <a:srgbClr val="7030A0"/>
                </a:solidFill>
                <a:latin typeface="Adobe Garamond Pro Bold" pitchFamily="18" charset="0"/>
                <a:ea typeface="楷体_GB2312" pitchFamily="49" charset="-122"/>
              </a:rPr>
              <a:t>2002.1    </a:t>
            </a:r>
            <a:r>
              <a:rPr lang="zh-CN" altLang="en-US" dirty="0">
                <a:solidFill>
                  <a:srgbClr val="7030A0"/>
                </a:solidFill>
                <a:latin typeface="Adobe Garamond Pro Bold" pitchFamily="18" charset="0"/>
                <a:ea typeface="楷体_GB2312" pitchFamily="49" charset="-122"/>
              </a:rPr>
              <a:t> 香港理工大学   助研</a:t>
            </a:r>
            <a:endParaRPr lang="en-US" altLang="zh-CN" dirty="0">
              <a:solidFill>
                <a:srgbClr val="7030A0"/>
              </a:solidFill>
              <a:latin typeface="Adobe Garamond Pro Bold" pitchFamily="18" charset="0"/>
              <a:ea typeface="楷体_GB2312" pitchFamily="49" charset="-122"/>
            </a:endParaRPr>
          </a:p>
          <a:p>
            <a:pPr marL="0" lvl="1" indent="0">
              <a:buNone/>
            </a:pPr>
            <a:endParaRPr lang="zh-CN" altLang="en-US" sz="1000" dirty="0"/>
          </a:p>
          <a:p>
            <a:pPr marL="0" lvl="1" indent="0">
              <a:buNone/>
            </a:pPr>
            <a:r>
              <a:rPr lang="en-US" altLang="zh-CN" dirty="0"/>
              <a:t>2007.09~2009.8  </a:t>
            </a:r>
            <a:r>
              <a:rPr lang="zh-CN" altLang="en-US" dirty="0"/>
              <a:t> 清华大学自动化系   博士后</a:t>
            </a:r>
          </a:p>
          <a:p>
            <a:pPr marL="0" lvl="1" indent="0">
              <a:buNone/>
            </a:pPr>
            <a:r>
              <a:rPr lang="en-US" altLang="zh-CN" dirty="0">
                <a:latin typeface="Adobe Garamond Pro Bold" pitchFamily="18" charset="0"/>
              </a:rPr>
              <a:t>2007.11</a:t>
            </a:r>
            <a:r>
              <a:rPr lang="en-US" altLang="zh-CN" dirty="0"/>
              <a:t>~</a:t>
            </a:r>
            <a:r>
              <a:rPr lang="en-US" altLang="zh-CN" dirty="0">
                <a:latin typeface="Adobe Garamond Pro Bold" pitchFamily="18" charset="0"/>
              </a:rPr>
              <a:t>2008.1</a:t>
            </a: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荷兰埃因霍温技术大学  访问学者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 marL="0" lvl="1" indent="0">
              <a:buNone/>
            </a:pPr>
            <a:endParaRPr lang="zh-CN" altLang="en-US" sz="1000" dirty="0"/>
          </a:p>
          <a:p>
            <a:pPr marL="0" lvl="1" indent="0">
              <a:buNone/>
            </a:pPr>
            <a:r>
              <a:rPr lang="en-US" altLang="zh-CN" dirty="0"/>
              <a:t>2009.9~2012.12</a:t>
            </a:r>
            <a:r>
              <a:rPr lang="zh-CN" altLang="en-US" dirty="0"/>
              <a:t>   清华大学软件学院   讲师</a:t>
            </a:r>
            <a:endParaRPr lang="en-US" altLang="zh-CN" dirty="0"/>
          </a:p>
          <a:p>
            <a:pPr marL="0" lvl="1" indent="0">
              <a:buNone/>
            </a:pPr>
            <a:r>
              <a:rPr lang="en-US" altLang="zh-CN" dirty="0"/>
              <a:t>2013.1</a:t>
            </a:r>
            <a:r>
              <a:rPr lang="zh-CN" altLang="en-US" dirty="0"/>
              <a:t>至今           清华大学软件学院   副教授</a:t>
            </a:r>
            <a:r>
              <a:rPr lang="en-US" altLang="zh-CN" dirty="0"/>
              <a:t>/</a:t>
            </a:r>
            <a:r>
              <a:rPr lang="zh-CN" altLang="en-US" dirty="0"/>
              <a:t>博导</a:t>
            </a:r>
          </a:p>
        </p:txBody>
      </p:sp>
    </p:spTree>
    <p:extLst>
      <p:ext uri="{BB962C8B-B14F-4D97-AF65-F5344CB8AC3E}">
        <p14:creationId xmlns:p14="http://schemas.microsoft.com/office/powerpoint/2010/main" val="32191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99C5F3B-C4CD-4AB3-B36F-0C8CDAD53F4A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zh-CN" altLang="en-US" sz="4400" dirty="0">
                <a:latin typeface="隶书" pitchFamily="49" charset="-122"/>
                <a:ea typeface="隶书" pitchFamily="49" charset="-122"/>
              </a:rPr>
              <a:t>课程大纲</a:t>
            </a: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835696" y="1174718"/>
            <a:ext cx="612068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第一章 操作系统概述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第二章 进程管理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zh-CN" altLang="zh-CN" sz="3200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第三章 死锁（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第四章 存储管理（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3.5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第五章 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设备管理（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1.5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第六章 文件系统（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第七章 操作系统与安全（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周）</a:t>
            </a:r>
            <a:endParaRPr lang="zh-CN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8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99C5F3B-C4CD-4AB3-B36F-0C8CDAD53F4A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en-US" sz="4400">
                <a:latin typeface="隶书" pitchFamily="49" charset="-122"/>
                <a:ea typeface="隶书" pitchFamily="49" charset="-122"/>
              </a:rPr>
              <a:t>第</a:t>
            </a:r>
            <a:r>
              <a:rPr lang="zh-CN" altLang="en-US" sz="4400">
                <a:latin typeface="隶书" pitchFamily="49" charset="-122"/>
                <a:ea typeface="隶书" pitchFamily="49" charset="-122"/>
              </a:rPr>
              <a:t>一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章 </a:t>
            </a:r>
            <a:r>
              <a:rPr lang="zh-CN" altLang="en-US" sz="4400">
                <a:latin typeface="隶书" pitchFamily="49" charset="-122"/>
                <a:ea typeface="隶书" pitchFamily="49" charset="-122"/>
              </a:rPr>
              <a:t>操作系统概述</a:t>
            </a: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2124075" y="2060575"/>
            <a:ext cx="518477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计算机概述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操作系统的概念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操作系统的发展历史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操作系统的类型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AutoNum type="arabicPeriod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操作系统需要的硬件特性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447B40F-028F-419E-A137-05B1A255ED98}" type="slidenum">
              <a:rPr lang="zh-CN" altLang="en-US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en-US" sz="4400">
                <a:latin typeface="Times New Roman" pitchFamily="18" charset="0"/>
                <a:ea typeface="隶书" pitchFamily="49" charset="-122"/>
              </a:rPr>
              <a:t>1.</a:t>
            </a:r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1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400">
                <a:latin typeface="隶书" pitchFamily="49" charset="-122"/>
                <a:ea typeface="隶书" pitchFamily="49" charset="-122"/>
              </a:rPr>
              <a:t>计算机</a:t>
            </a:r>
            <a:r>
              <a:rPr lang="zh-CN" altLang="en-US" sz="4400">
                <a:latin typeface="隶书" pitchFamily="49" charset="-122"/>
                <a:ea typeface="隶书" pitchFamily="49" charset="-122"/>
              </a:rPr>
              <a:t>概述</a:t>
            </a: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684213" y="2133600"/>
            <a:ext cx="7775575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1162050" indent="-538163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 typeface="Wingdings 2" pitchFamily="18" charset="2"/>
              <a:buChar char="ö"/>
            </a:pPr>
            <a:r>
              <a:rPr lang="zh-CN" altLang="en-US" sz="3600" b="1" dirty="0">
                <a:effectLst/>
                <a:latin typeface="宋体" pitchFamily="2" charset="-122"/>
                <a:ea typeface="宋体" pitchFamily="2" charset="-122"/>
              </a:rPr>
              <a:t>思考两个问题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在一个计算机系统中，都包括哪些</a:t>
            </a:r>
            <a:r>
              <a:rPr lang="zh-CN" altLang="en-US" sz="3200" b="1" dirty="0">
                <a:solidFill>
                  <a:srgbClr val="0000FA"/>
                </a:solidFill>
                <a:effectLst/>
                <a:latin typeface="楷体_GB2312" pitchFamily="49" charset="-122"/>
                <a:ea typeface="楷体_GB2312" pitchFamily="49" charset="-122"/>
              </a:rPr>
              <a:t>硬件设备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？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如何把这些硬件设备搭建成一个系统，以</a:t>
            </a:r>
            <a:r>
              <a:rPr lang="zh-CN" altLang="en-US" sz="3200" b="1" dirty="0">
                <a:solidFill>
                  <a:srgbClr val="0000FA"/>
                </a:solidFill>
                <a:effectLst/>
                <a:latin typeface="楷体_GB2312" pitchFamily="49" charset="-122"/>
                <a:ea typeface="楷体_GB2312" pitchFamily="49" charset="-122"/>
              </a:rPr>
              <a:t>什么结构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91E93CA-191C-4AD0-9A0D-205993E81FEB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grpSp>
        <p:nvGrpSpPr>
          <p:cNvPr id="2053" name="Group 2"/>
          <p:cNvGrpSpPr>
            <a:grpSpLocks/>
          </p:cNvGrpSpPr>
          <p:nvPr/>
        </p:nvGrpSpPr>
        <p:grpSpPr bwMode="auto">
          <a:xfrm>
            <a:off x="323850" y="1587500"/>
            <a:ext cx="8512175" cy="4583113"/>
            <a:chOff x="191" y="843"/>
            <a:chExt cx="5362" cy="2887"/>
          </a:xfrm>
        </p:grpSpPr>
        <p:graphicFrame>
          <p:nvGraphicFramePr>
            <p:cNvPr id="2050" name="Object 3"/>
            <p:cNvGraphicFramePr>
              <a:graphicFrameLocks noChangeAspect="1"/>
            </p:cNvGraphicFramePr>
            <p:nvPr/>
          </p:nvGraphicFramePr>
          <p:xfrm>
            <a:off x="236" y="843"/>
            <a:ext cx="5317" cy="2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4" name="位图图像" r:id="rId3" imgW="6428571" imgH="2857899" progId="Paint.Picture">
                    <p:embed/>
                  </p:oleObj>
                </mc:Choice>
                <mc:Fallback>
                  <p:oleObj name="位图图像" r:id="rId3" imgW="6428571" imgH="2857899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" y="843"/>
                          <a:ext cx="5317" cy="2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gradFill rotWithShape="0">
                                <a:gsLst>
                                  <a:gs pos="0">
                                    <a:srgbClr val="ADE7EB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5" name="Text Box 4"/>
            <p:cNvSpPr txBox="1">
              <a:spLocks noChangeArrowheads="1"/>
            </p:cNvSpPr>
            <p:nvPr/>
          </p:nvSpPr>
          <p:spPr bwMode="auto">
            <a:xfrm>
              <a:off x="191" y="2073"/>
              <a:ext cx="9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1" lang="zh-CN" altLang="en-US" sz="2000" b="1">
                  <a:effectLst/>
                  <a:latin typeface="Times New Roman" pitchFamily="18" charset="0"/>
                  <a:ea typeface="宋体" pitchFamily="2" charset="-122"/>
                </a:rPr>
                <a:t>中央处理器 </a:t>
              </a:r>
            </a:p>
          </p:txBody>
        </p:sp>
        <p:sp>
          <p:nvSpPr>
            <p:cNvPr id="2056" name="Text Box 5"/>
            <p:cNvSpPr txBox="1">
              <a:spLocks noChangeArrowheads="1"/>
            </p:cNvSpPr>
            <p:nvPr/>
          </p:nvSpPr>
          <p:spPr bwMode="auto">
            <a:xfrm>
              <a:off x="1259" y="2073"/>
              <a:ext cx="4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1" lang="zh-CN" altLang="en-US" sz="2000" b="1">
                  <a:effectLst/>
                  <a:latin typeface="Times New Roman" pitchFamily="18" charset="0"/>
                  <a:ea typeface="宋体" pitchFamily="2" charset="-122"/>
                </a:rPr>
                <a:t>内存 </a:t>
              </a:r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3136900" y="5895975"/>
            <a:ext cx="272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sz="2400" b="1">
                <a:effectLst/>
                <a:latin typeface="Tahoma" pitchFamily="34" charset="0"/>
                <a:ea typeface="楷体_GB2312" pitchFamily="49" charset="-122"/>
              </a:rPr>
              <a:t>计算机体系结构图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5C26596-B378-45C6-A01F-D0F18E85BF84}" type="slidenum">
              <a:rPr lang="zh-CN" altLang="en-US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8436" name="computr2"/>
          <p:cNvSpPr>
            <a:spLocks noEditPoints="1" noChangeArrowheads="1"/>
          </p:cNvSpPr>
          <p:nvPr/>
        </p:nvSpPr>
        <p:spPr bwMode="auto">
          <a:xfrm>
            <a:off x="4932040" y="2349500"/>
            <a:ext cx="3241054" cy="2808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计算机</a:t>
            </a:r>
          </a:p>
        </p:txBody>
      </p:sp>
      <p:pic>
        <p:nvPicPr>
          <p:cNvPr id="18437" name="Picture 3" descr="j02920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492375"/>
            <a:ext cx="2735262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2" name="Line 4"/>
          <p:cNvSpPr>
            <a:spLocks noChangeShapeType="1"/>
          </p:cNvSpPr>
          <p:nvPr/>
        </p:nvSpPr>
        <p:spPr bwMode="auto">
          <a:xfrm>
            <a:off x="4427538" y="1268413"/>
            <a:ext cx="0" cy="4968875"/>
          </a:xfrm>
          <a:prstGeom prst="line">
            <a:avLst/>
          </a:prstGeom>
          <a:noFill/>
          <a:ln w="69850" cmpd="tri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C99E758-36E9-4B58-B356-10C22B7FC112}" type="slidenum">
              <a:rPr lang="zh-CN" altLang="en-US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248834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3603625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5" name="Picture 3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6975"/>
            <a:ext cx="360045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6" name="Picture 4" descr="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933825"/>
            <a:ext cx="36004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7" name="Picture 5" descr="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933825"/>
            <a:ext cx="36068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7EE408A-97CB-4743-9938-8D9CEEE19B9A}" type="slidenum">
              <a:rPr lang="zh-CN" altLang="en-US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249858" name="Text Box 2"/>
          <p:cNvSpPr txBox="1">
            <a:spLocks noChangeArrowheads="1"/>
          </p:cNvSpPr>
          <p:nvPr/>
        </p:nvSpPr>
        <p:spPr bwMode="auto">
          <a:xfrm>
            <a:off x="684213" y="1700213"/>
            <a:ext cx="7775575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4500" indent="-444500">
              <a:buFont typeface="Wingdings 2" pitchFamily="18" charset="2"/>
              <a:buChar char="ö"/>
              <a:defRPr/>
            </a:pPr>
            <a:r>
              <a:rPr lang="zh-CN" altLang="en-US" sz="3600" b="1" dirty="0">
                <a:effectLst/>
                <a:latin typeface="宋体" pitchFamily="2" charset="-122"/>
                <a:ea typeface="宋体" pitchFamily="2" charset="-122"/>
              </a:rPr>
              <a:t>计算机指令</a:t>
            </a: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指令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是计算机运行的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最小功能单元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，是指挥计算机硬件运行的命令</a:t>
            </a:r>
            <a:endParaRPr lang="zh-CN" altLang="en-US" sz="3200" b="1" dirty="0">
              <a:effectLst/>
              <a:latin typeface="Times New Roman" pitchFamily="18" charset="0"/>
              <a:ea typeface="楷体_GB2312" pitchFamily="49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算术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运算指令、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逻辑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运算指令、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移位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操作指令、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数据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传送指令、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输入输出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指令、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转移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指令等</a:t>
            </a:r>
            <a:endParaRPr lang="zh-CN" altLang="en-US" sz="3200" b="1" dirty="0"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9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9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6CBB8AA-D3B6-46CF-904C-39ED4AB88354}" type="slidenum">
              <a:rPr lang="zh-CN" altLang="en-US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1557338" y="2278063"/>
            <a:ext cx="1800225" cy="7191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操作码</a:t>
            </a:r>
          </a:p>
        </p:txBody>
      </p:sp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3790950" y="2278063"/>
            <a:ext cx="1150938" cy="7191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effectLst/>
                <a:latin typeface="宋体" pitchFamily="2" charset="-122"/>
                <a:ea typeface="宋体" pitchFamily="2" charset="-122"/>
              </a:rPr>
              <a:t>操作数</a:t>
            </a:r>
            <a:r>
              <a:rPr lang="en-US" altLang="zh-CN" sz="2400" b="1">
                <a:effectLst/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5159375" y="2278063"/>
            <a:ext cx="1150938" cy="7191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effectLst/>
                <a:latin typeface="宋体" pitchFamily="2" charset="-122"/>
                <a:ea typeface="宋体" pitchFamily="2" charset="-122"/>
              </a:rPr>
              <a:t>操作数</a:t>
            </a:r>
            <a:r>
              <a:rPr lang="en-US" altLang="zh-CN" sz="2400" b="1">
                <a:effectLst/>
                <a:latin typeface="宋体" pitchFamily="2" charset="-122"/>
                <a:ea typeface="宋体" pitchFamily="2" charset="-122"/>
              </a:rPr>
              <a:t>2</a:t>
            </a: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6383338" y="2133600"/>
            <a:ext cx="819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US" altLang="zh-CN" sz="4000" b="1">
                <a:effectLst/>
                <a:latin typeface="Times New Roman" pitchFamily="18" charset="0"/>
                <a:ea typeface="宋体" pitchFamily="2" charset="-122"/>
              </a:rPr>
              <a:t>.....</a:t>
            </a:r>
          </a:p>
        </p:txBody>
      </p:sp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1476375" y="3573463"/>
            <a:ext cx="4073525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例如：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模仿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  小鸡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加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     </a:t>
            </a:r>
            <a:r>
              <a:rPr lang="en-US" altLang="zh-CN" sz="3200" b="1" dirty="0">
                <a:effectLst/>
                <a:latin typeface="宋体" pitchFamily="2" charset="-122"/>
                <a:ea typeface="宋体" pitchFamily="2" charset="-122"/>
              </a:rPr>
              <a:t>1     3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0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0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0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A4B4645B-E874-4C10-ADC1-FBCEA68DEA0E}" type="slidenum">
              <a:rPr lang="zh-CN" altLang="en-US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22532" name="Rectangle 9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1</a:t>
            </a:r>
            <a:r>
              <a:rPr lang="en-US" altLang="en-US" sz="4400">
                <a:latin typeface="Times New Roman" pitchFamily="18" charset="0"/>
                <a:ea typeface="隶书" pitchFamily="49" charset="-122"/>
              </a:rPr>
              <a:t>.</a:t>
            </a:r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2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400">
                <a:latin typeface="隶书" pitchFamily="49" charset="-122"/>
                <a:ea typeface="隶书" pitchFamily="49" charset="-122"/>
              </a:rPr>
              <a:t>操作系统的概念 </a:t>
            </a:r>
          </a:p>
        </p:txBody>
      </p:sp>
      <p:sp>
        <p:nvSpPr>
          <p:cNvPr id="22533" name="Text Box 14"/>
          <p:cNvSpPr txBox="1">
            <a:spLocks noChangeArrowheads="1"/>
          </p:cNvSpPr>
          <p:nvPr/>
        </p:nvSpPr>
        <p:spPr bwMode="auto">
          <a:xfrm>
            <a:off x="1116013" y="2204864"/>
            <a:ext cx="6985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800" b="1" dirty="0">
                <a:effectLst/>
                <a:latin typeface="隶书" pitchFamily="49" charset="-122"/>
                <a:ea typeface="隶书" pitchFamily="49" charset="-122"/>
              </a:rPr>
              <a:t>为什么要在计算机中引入操作系统？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9AD9C7E-2900-48BF-B805-67689A105104}" type="slidenum">
              <a:rPr lang="zh-CN" altLang="en-US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684213" y="3196183"/>
            <a:ext cx="77755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4500" indent="-444500">
              <a:buFont typeface="Wingdings 2" pitchFamily="18" charset="2"/>
              <a:buChar char="ö"/>
              <a:defRPr/>
            </a:pPr>
            <a:r>
              <a:rPr lang="zh-CN" altLang="en-US" sz="3600" b="1" dirty="0">
                <a:solidFill>
                  <a:srgbClr val="0000FF"/>
                </a:solidFill>
                <a:effectLst/>
                <a:latin typeface="宋体" pitchFamily="2" charset="-122"/>
                <a:ea typeface="宋体" pitchFamily="2" charset="-122"/>
              </a:rPr>
              <a:t>编写一个</a:t>
            </a:r>
            <a:r>
              <a:rPr lang="en-US" altLang="zh-CN" sz="3600" b="1" dirty="0">
                <a:solidFill>
                  <a:srgbClr val="0000FF"/>
                </a:solidFill>
                <a:effectLst/>
                <a:latin typeface="宋体" pitchFamily="2" charset="-122"/>
                <a:ea typeface="宋体" pitchFamily="2" charset="-122"/>
              </a:rPr>
              <a:t>Word</a:t>
            </a:r>
            <a:r>
              <a:rPr lang="zh-CN" altLang="en-US" sz="3600" b="1" dirty="0">
                <a:solidFill>
                  <a:srgbClr val="0000FF"/>
                </a:solidFill>
                <a:effectLst/>
                <a:latin typeface="宋体" pitchFamily="2" charset="-122"/>
                <a:ea typeface="宋体" pitchFamily="2" charset="-122"/>
              </a:rPr>
              <a:t>文档</a:t>
            </a:r>
            <a:endParaRPr lang="en-US" altLang="zh-CN" sz="3600" b="1" dirty="0">
              <a:solidFill>
                <a:srgbClr val="0000FF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打开电脑？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定位、打开和使用</a:t>
            </a:r>
            <a:r>
              <a:rPr lang="en-US" altLang="zh-CN" sz="3200" b="1" dirty="0">
                <a:effectLst/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？</a:t>
            </a:r>
            <a:endParaRPr lang="en-US" altLang="zh-CN" sz="3200" b="1" dirty="0">
              <a:effectLst/>
              <a:latin typeface="楷体_GB2312" pitchFamily="49" charset="-122"/>
              <a:ea typeface="楷体_GB2312" pitchFamily="49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保存文档？</a:t>
            </a: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1258888" y="1484313"/>
            <a:ext cx="63594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dirty="0">
                <a:effectLst/>
                <a:latin typeface="隶书" pitchFamily="49" charset="-122"/>
                <a:ea typeface="隶书" pitchFamily="49" charset="-122"/>
              </a:rPr>
              <a:t>如果普通用户要使用计算机</a:t>
            </a:r>
            <a:endParaRPr lang="en-US" altLang="zh-CN" sz="4000" b="1" dirty="0">
              <a:effectLst/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b="1" dirty="0">
                <a:effectLst/>
                <a:latin typeface="隶书" pitchFamily="49" charset="-122"/>
                <a:ea typeface="隶书" pitchFamily="49" charset="-122"/>
              </a:rPr>
              <a:t>完成日常工作</a:t>
            </a:r>
            <a:r>
              <a:rPr lang="en-US" altLang="zh-CN" sz="4000" b="1" dirty="0">
                <a:effectLst/>
                <a:latin typeface="隶书" pitchFamily="49" charset="-122"/>
                <a:ea typeface="隶书" pitchFamily="49" charset="-122"/>
              </a:rPr>
              <a:t>...</a:t>
            </a:r>
            <a:endParaRPr lang="zh-CN" altLang="en-US" sz="4000" b="1" dirty="0">
              <a:effectLst/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7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2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2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2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3B9A7CE-D097-45F4-9BCD-13D70499747A}" type="slidenum">
              <a:rPr lang="zh-CN" altLang="en-US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1043608" y="200834"/>
            <a:ext cx="6985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自报家门 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兴趣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5140" r="4377" b="5382"/>
          <a:stretch/>
        </p:blipFill>
        <p:spPr>
          <a:xfrm>
            <a:off x="179512" y="1235709"/>
            <a:ext cx="3134661" cy="414728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06682" y="5517232"/>
            <a:ext cx="2880320" cy="965236"/>
          </a:xfrm>
        </p:spPr>
        <p:txBody>
          <a:bodyPr/>
          <a:lstStyle/>
          <a:p>
            <a:pPr marL="0" lvl="1" indent="0" algn="ctr">
              <a:buNone/>
            </a:pPr>
            <a:r>
              <a:rPr lang="zh-CN" altLang="en-US" sz="2400" dirty="0">
                <a:solidFill>
                  <a:srgbClr val="0000FA"/>
                </a:solidFill>
              </a:rPr>
              <a:t>单摇：</a:t>
            </a:r>
            <a:r>
              <a:rPr lang="en-US" altLang="zh-CN" sz="2400" dirty="0">
                <a:solidFill>
                  <a:srgbClr val="0000FA"/>
                </a:solidFill>
              </a:rPr>
              <a:t>256</a:t>
            </a:r>
            <a:r>
              <a:rPr lang="zh-CN" altLang="en-US" sz="2400" dirty="0">
                <a:solidFill>
                  <a:srgbClr val="0000FA"/>
                </a:solidFill>
              </a:rPr>
              <a:t>个</a:t>
            </a:r>
            <a:r>
              <a:rPr lang="en-US" altLang="zh-CN" sz="2400" dirty="0">
                <a:solidFill>
                  <a:srgbClr val="0000FA"/>
                </a:solidFill>
              </a:rPr>
              <a:t>/</a:t>
            </a:r>
            <a:r>
              <a:rPr lang="zh-CN" altLang="en-US" sz="2400" dirty="0">
                <a:solidFill>
                  <a:srgbClr val="0000FA"/>
                </a:solidFill>
              </a:rPr>
              <a:t>分钟</a:t>
            </a:r>
            <a:endParaRPr lang="en-US" altLang="zh-CN" sz="2400" dirty="0">
              <a:solidFill>
                <a:srgbClr val="0000FA"/>
              </a:solidFill>
            </a:endParaRPr>
          </a:p>
          <a:p>
            <a:pPr marL="0" lvl="1" indent="0" algn="ctr">
              <a:buNone/>
            </a:pPr>
            <a:r>
              <a:rPr lang="zh-CN" altLang="en-US" sz="2400" dirty="0">
                <a:solidFill>
                  <a:srgbClr val="0000FA"/>
                </a:solidFill>
              </a:rPr>
              <a:t>双摇：</a:t>
            </a:r>
            <a:r>
              <a:rPr lang="en-US" altLang="zh-CN" sz="2400" dirty="0">
                <a:solidFill>
                  <a:srgbClr val="0000FA"/>
                </a:solidFill>
              </a:rPr>
              <a:t>122</a:t>
            </a:r>
            <a:r>
              <a:rPr lang="zh-CN" altLang="en-US" sz="2400" dirty="0">
                <a:solidFill>
                  <a:srgbClr val="0000FA"/>
                </a:solidFill>
              </a:rPr>
              <a:t>个</a:t>
            </a:r>
            <a:r>
              <a:rPr lang="en-US" altLang="zh-CN" sz="2400" dirty="0">
                <a:solidFill>
                  <a:srgbClr val="0000FA"/>
                </a:solidFill>
              </a:rPr>
              <a:t>/</a:t>
            </a:r>
            <a:r>
              <a:rPr lang="zh-CN" altLang="en-US" sz="2400" dirty="0">
                <a:solidFill>
                  <a:srgbClr val="0000FA"/>
                </a:solidFill>
              </a:rPr>
              <a:t>分钟</a:t>
            </a:r>
            <a:endParaRPr lang="en-US" altLang="zh-CN" sz="2400" dirty="0">
              <a:solidFill>
                <a:srgbClr val="0000FA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8"/>
          <a:stretch/>
        </p:blipFill>
        <p:spPr>
          <a:xfrm>
            <a:off x="4199338" y="1196752"/>
            <a:ext cx="4045070" cy="29375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388424" y="1124744"/>
            <a:ext cx="43204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indent="0" algn="ctr">
              <a:buFont typeface="Wingdings" pitchFamily="2" charset="2"/>
              <a:buNone/>
            </a:pPr>
            <a:r>
              <a:rPr lang="zh-CN" altLang="en-US" sz="2400" kern="0" dirty="0">
                <a:solidFill>
                  <a:srgbClr val="0000FA"/>
                </a:solidFill>
                <a:effectLst/>
              </a:rPr>
              <a:t>最高</a:t>
            </a:r>
            <a:r>
              <a:rPr lang="en-US" altLang="zh-CN" sz="2400" kern="0" dirty="0">
                <a:solidFill>
                  <a:srgbClr val="0000FA"/>
                </a:solidFill>
                <a:effectLst/>
              </a:rPr>
              <a:t>-</a:t>
            </a:r>
            <a:r>
              <a:rPr lang="zh-CN" altLang="en-US" sz="2400" kern="0" dirty="0">
                <a:solidFill>
                  <a:srgbClr val="0000FA"/>
                </a:solidFill>
                <a:effectLst/>
              </a:rPr>
              <a:t>贰佰叁拾贰</a:t>
            </a:r>
            <a:endParaRPr lang="en-US" altLang="zh-CN" sz="2400" kern="0" dirty="0">
              <a:solidFill>
                <a:srgbClr val="0000FA"/>
              </a:solidFill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62" y="4437112"/>
            <a:ext cx="3613022" cy="13717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415363" y="5952852"/>
            <a:ext cx="3613246" cy="48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indent="0" algn="ctr">
              <a:buFont typeface="Wingdings" pitchFamily="2" charset="2"/>
              <a:buNone/>
            </a:pPr>
            <a:r>
              <a:rPr lang="zh-CN" altLang="en-US" sz="2400" kern="0" dirty="0">
                <a:solidFill>
                  <a:srgbClr val="0000FA"/>
                </a:solidFill>
                <a:effectLst/>
              </a:rPr>
              <a:t>平均速度：</a:t>
            </a:r>
            <a:r>
              <a:rPr lang="en-US" altLang="zh-CN" sz="2400" kern="0" dirty="0">
                <a:solidFill>
                  <a:srgbClr val="0000FA"/>
                </a:solidFill>
                <a:effectLst/>
              </a:rPr>
              <a:t>2500</a:t>
            </a:r>
            <a:r>
              <a:rPr lang="zh-CN" altLang="en-US" sz="2400" kern="0" dirty="0">
                <a:solidFill>
                  <a:srgbClr val="0000FA"/>
                </a:solidFill>
                <a:effectLst/>
              </a:rPr>
              <a:t>米</a:t>
            </a:r>
            <a:r>
              <a:rPr lang="en-US" altLang="zh-CN" sz="2400" kern="0" dirty="0">
                <a:solidFill>
                  <a:srgbClr val="0000FA"/>
                </a:solidFill>
                <a:effectLst/>
              </a:rPr>
              <a:t>/</a:t>
            </a:r>
            <a:r>
              <a:rPr lang="zh-CN" altLang="en-US" sz="2400" kern="0" dirty="0">
                <a:solidFill>
                  <a:srgbClr val="0000FA"/>
                </a:solidFill>
                <a:effectLst/>
              </a:rPr>
              <a:t>小时</a:t>
            </a:r>
            <a:endParaRPr lang="en-US" altLang="zh-CN" sz="2400" kern="0" dirty="0">
              <a:solidFill>
                <a:srgbClr val="0000FA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0" y="3676962"/>
            <a:ext cx="323197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000" dirty="0"/>
              <a:t>X X X 9/ X X X X 9/ 54-</a:t>
            </a:r>
          </a:p>
        </p:txBody>
      </p:sp>
      <p:sp>
        <p:nvSpPr>
          <p:cNvPr id="12" name="矩形 11"/>
          <p:cNvSpPr/>
          <p:nvPr/>
        </p:nvSpPr>
        <p:spPr>
          <a:xfrm>
            <a:off x="5416185" y="5333146"/>
            <a:ext cx="203613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000" dirty="0"/>
              <a:t>蛙泳  </a:t>
            </a:r>
            <a:r>
              <a:rPr lang="en-US" altLang="zh-CN" sz="2000" dirty="0"/>
              <a:t>&gt;  </a:t>
            </a:r>
            <a:r>
              <a:rPr lang="zh-CN" altLang="en-US" sz="2000" dirty="0"/>
              <a:t>自由泳</a:t>
            </a:r>
          </a:p>
        </p:txBody>
      </p:sp>
    </p:spTree>
    <p:extLst>
      <p:ext uri="{BB962C8B-B14F-4D97-AF65-F5344CB8AC3E}">
        <p14:creationId xmlns:p14="http://schemas.microsoft.com/office/powerpoint/2010/main" val="34536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3" grpId="0" build="p"/>
      <p:bldP spid="2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9AD9C7E-2900-48BF-B805-67689A105104}" type="slidenum">
              <a:rPr lang="zh-CN" altLang="en-US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684213" y="2492375"/>
            <a:ext cx="77755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4500" indent="-444500">
              <a:buFont typeface="Wingdings 2" pitchFamily="18" charset="2"/>
              <a:buChar char="ö"/>
              <a:defRPr/>
            </a:pPr>
            <a:r>
              <a:rPr lang="zh-CN" altLang="en-US" sz="3600" b="1" dirty="0">
                <a:solidFill>
                  <a:srgbClr val="0000FF"/>
                </a:solidFill>
                <a:effectLst/>
                <a:latin typeface="宋体" pitchFamily="2" charset="-122"/>
                <a:ea typeface="宋体" pitchFamily="2" charset="-122"/>
              </a:rPr>
              <a:t>编写一个程序</a:t>
            </a:r>
            <a:endParaRPr lang="en-US" altLang="zh-CN" sz="3600" b="1" dirty="0">
              <a:solidFill>
                <a:srgbClr val="0000FF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输入：一个人名，如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悟空</a:t>
            </a:r>
            <a:endParaRPr lang="en-US" altLang="zh-CN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1162050" lvl="1" indent="-538163">
              <a:spcBef>
                <a:spcPct val="50000"/>
              </a:spcBef>
              <a:buFont typeface="Times New Roman" pitchFamily="18" charset="0"/>
              <a:buChar char="☺"/>
              <a:defRPr/>
            </a:pPr>
            <a:r>
              <a:rPr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输出：你好，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悟空</a:t>
            </a: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1258888" y="1484313"/>
            <a:ext cx="70659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dirty="0">
                <a:effectLst/>
                <a:latin typeface="隶书" pitchFamily="49" charset="-122"/>
                <a:ea typeface="隶书" pitchFamily="49" charset="-122"/>
              </a:rPr>
              <a:t>如果程序员直接对硬件编程</a:t>
            </a:r>
            <a:r>
              <a:rPr lang="en-US" altLang="zh-CN" sz="4000" b="1" dirty="0">
                <a:effectLst/>
                <a:latin typeface="隶书" pitchFamily="49" charset="-122"/>
                <a:ea typeface="隶书" pitchFamily="49" charset="-122"/>
              </a:rPr>
              <a:t>...</a:t>
            </a:r>
            <a:endParaRPr lang="zh-CN" altLang="en-US" sz="4000" b="1" dirty="0">
              <a:effectLst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2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2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70BF8451-7DFD-4B66-9172-0F1891B3EE58}" type="slidenum">
              <a:rPr lang="zh-CN" altLang="en-US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611188" y="2133600"/>
            <a:ext cx="7921625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1162050" indent="-538163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 typeface="Wingdings 2" pitchFamily="18" charset="2"/>
              <a:buChar char="ö"/>
            </a:pPr>
            <a:r>
              <a:rPr lang="zh-CN" altLang="zh-CN" sz="32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如果直接对硬件编程</a:t>
            </a:r>
            <a:r>
              <a:rPr lang="zh-CN" altLang="en-US" sz="32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.</a:t>
            </a:r>
            <a:r>
              <a:rPr lang="en-US" altLang="zh-CN" sz="32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..</a:t>
            </a:r>
            <a:endParaRPr lang="zh-CN" altLang="zh-CN" sz="3200" b="1" dirty="0">
              <a:solidFill>
                <a:srgbClr val="0000FA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键盘的工作原理？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如何把键盘缓冲区中的数据拷贝到内存？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显示器的工作原理？</a:t>
            </a:r>
          </a:p>
          <a:p>
            <a:pPr lvl="1" eaLnBrk="1" hangingPunct="1">
              <a:spcBef>
                <a:spcPct val="50000"/>
              </a:spcBef>
              <a:buFont typeface="Times New Roman" pitchFamily="18" charset="0"/>
              <a:buChar char="☺"/>
            </a:pP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如何在屏幕的某个特定位置显示某字符？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3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3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3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3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3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9FB728A-E06B-4FEB-AE10-FC160ED95266}" type="slidenum">
              <a:rPr lang="zh-CN" altLang="en-US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684213" y="2317750"/>
            <a:ext cx="7775575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1162050" indent="-538163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 typeface="Wingdings 2" pitchFamily="18" charset="2"/>
              <a:buChar char="ö"/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在硬件和应用软件之间，引入一层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通用软件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，其功能为：</a:t>
            </a:r>
          </a:p>
          <a:p>
            <a:pPr lvl="1" eaLnBrk="1" hangingPunct="1">
              <a:spcBef>
                <a:spcPct val="30000"/>
              </a:spcBef>
              <a:buFont typeface="Wingdings" pitchFamily="2" charset="2"/>
              <a:buChar char="ü"/>
            </a:pPr>
            <a:r>
              <a:rPr lang="zh-CN" altLang="en-US" sz="2800" b="1" dirty="0">
                <a:solidFill>
                  <a:srgbClr val="0000FA"/>
                </a:solidFill>
                <a:effectLst/>
                <a:latin typeface="楷体_GB2312" pitchFamily="49" charset="-122"/>
                <a:ea typeface="楷体_GB2312" pitchFamily="49" charset="-122"/>
              </a:rPr>
              <a:t>管理</a:t>
            </a: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系统的各个</a:t>
            </a:r>
            <a:r>
              <a:rPr lang="zh-CN" altLang="en-US" sz="2800" b="1" dirty="0">
                <a:solidFill>
                  <a:srgbClr val="0000FA"/>
                </a:solidFill>
                <a:effectLst/>
                <a:latin typeface="楷体_GB2312" pitchFamily="49" charset="-122"/>
                <a:ea typeface="楷体_GB2312" pitchFamily="49" charset="-122"/>
              </a:rPr>
              <a:t>部件</a:t>
            </a: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，使之能正常运转；</a:t>
            </a:r>
          </a:p>
          <a:p>
            <a:pPr lvl="1" eaLnBrk="1" hangingPunct="1">
              <a:spcBef>
                <a:spcPct val="30000"/>
              </a:spcBef>
              <a:buFont typeface="Wingdings" pitchFamily="2" charset="2"/>
              <a:buChar char="ü"/>
            </a:pP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给上层的应用软件</a:t>
            </a:r>
            <a:r>
              <a:rPr lang="zh-CN" altLang="en-US" sz="28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提供</a:t>
            </a: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一个易于理解和编程的</a:t>
            </a:r>
            <a:r>
              <a:rPr lang="zh-CN" altLang="en-US" sz="28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接口</a:t>
            </a:r>
            <a:r>
              <a:rPr lang="zh-CN" altLang="en-US" sz="2800" b="1" dirty="0">
                <a:effectLst/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spcBef>
                <a:spcPct val="40000"/>
              </a:spcBef>
              <a:buFont typeface="Wingdings 2" pitchFamily="18" charset="2"/>
              <a:buChar char="ö"/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这层通用软件就是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操作系统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3200" b="1" dirty="0">
                <a:effectLst/>
                <a:latin typeface="宋体" pitchFamily="2" charset="-122"/>
                <a:ea typeface="宋体" pitchFamily="2" charset="-122"/>
              </a:rPr>
              <a:t>Operating System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1720850" y="1341438"/>
            <a:ext cx="5826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400" b="1">
                <a:solidFill>
                  <a:srgbClr val="0000FA"/>
                </a:solidFill>
                <a:effectLst/>
                <a:latin typeface="Times New Roman" pitchFamily="18" charset="0"/>
                <a:ea typeface="隶书" pitchFamily="49" charset="-122"/>
              </a:rPr>
              <a:t>怎么办？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574BEB06-9736-494D-A728-F531D00835C4}" type="slidenum">
              <a:rPr lang="zh-CN" altLang="en-US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381000" y="2309813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操作系统是计算机系统中的一个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宋体" pitchFamily="2" charset="-122"/>
              </a:rPr>
              <a:t>系统软件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，</a:t>
            </a:r>
          </a:p>
          <a:p>
            <a:pPr marL="342900" indent="-342900">
              <a:spcBef>
                <a:spcPct val="20000"/>
              </a:spcBef>
            </a:pP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是一些程序模块的集合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——</a:t>
            </a:r>
            <a:endParaRPr kumimoji="1" lang="en-US" altLang="zh-CN" sz="3200" b="1" dirty="0"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381000" y="3573463"/>
            <a:ext cx="8382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它们能以尽量有效、合理的方式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管理和分配计算机的软硬件资源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，合理的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组织计算机的工作流程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控制程序的执行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并</a:t>
            </a:r>
            <a:r>
              <a:rPr lang="zh-CN" altLang="en-US" sz="3200" b="1" dirty="0"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向用户提供各种服务</a:t>
            </a:r>
            <a:r>
              <a:rPr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，使得用户能够灵活、方便、有效的使用计算机，使整个计算机系统能高效地运行。</a:t>
            </a: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454025" y="1365250"/>
            <a:ext cx="3509963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操作系统的定义 </a:t>
            </a:r>
            <a:endParaRPr lang="zh-CN" altLang="zh-CN" sz="2400" b="1">
              <a:solidFill>
                <a:srgbClr val="00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utoUpdateAnimBg="0"/>
      <p:bldP spid="185348" grpId="0" autoUpdateAnimBg="0"/>
      <p:bldP spid="18534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4FD33EA-9BB3-4545-B223-10DDA34F6B46}" type="slidenum">
              <a:rPr lang="zh-CN" altLang="en-US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2060575" y="1341438"/>
            <a:ext cx="4940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zh-CN" sz="4000" b="1">
                <a:solidFill>
                  <a:srgbClr val="0000FA"/>
                </a:solidFill>
                <a:effectLst/>
                <a:latin typeface="隶书" pitchFamily="49" charset="-122"/>
                <a:ea typeface="隶书" pitchFamily="49" charset="-122"/>
              </a:rPr>
              <a:t>你眼中的</a:t>
            </a:r>
            <a:r>
              <a:rPr lang="zh-CN" altLang="zh-CN" sz="4000" b="1">
                <a:solidFill>
                  <a:srgbClr val="0000FA"/>
                </a:solidFill>
                <a:effectLst/>
                <a:latin typeface="Times New Roman" pitchFamily="18" charset="0"/>
                <a:ea typeface="隶书" pitchFamily="49" charset="-122"/>
              </a:rPr>
              <a:t>OS</a:t>
            </a:r>
            <a:r>
              <a:rPr lang="zh-CN" altLang="zh-CN" sz="4000" b="1">
                <a:solidFill>
                  <a:srgbClr val="0000FA"/>
                </a:solidFill>
                <a:effectLst/>
                <a:latin typeface="隶书" pitchFamily="49" charset="-122"/>
                <a:ea typeface="隶书" pitchFamily="49" charset="-122"/>
              </a:rPr>
              <a:t>是什么</a:t>
            </a:r>
            <a:r>
              <a:rPr lang="zh-CN" altLang="en-US" sz="4000" b="1">
                <a:solidFill>
                  <a:srgbClr val="0000FA"/>
                </a:solidFill>
                <a:effectLst/>
                <a:latin typeface="隶书" pitchFamily="49" charset="-122"/>
                <a:ea typeface="隶书" pitchFamily="49" charset="-122"/>
              </a:rPr>
              <a:t>?</a:t>
            </a:r>
            <a:r>
              <a:rPr lang="en-US" altLang="zh-CN" sz="4000" b="1">
                <a:solidFill>
                  <a:srgbClr val="0000FA"/>
                </a:solidFill>
                <a:effectLst/>
                <a:latin typeface="隶书" pitchFamily="49" charset="-122"/>
                <a:ea typeface="隶书" pitchFamily="49" charset="-122"/>
              </a:rPr>
              <a:t> </a:t>
            </a:r>
            <a:endParaRPr lang="zh-CN" altLang="zh-CN" sz="4000" b="1">
              <a:solidFill>
                <a:srgbClr val="0000FA"/>
              </a:solidFill>
              <a:effectLst/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261938" y="2276475"/>
            <a:ext cx="86868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  <a:defRPr/>
            </a:pP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</a:rPr>
              <a:t>不同人眼中的</a:t>
            </a:r>
            <a:r>
              <a:rPr kumimoji="1" lang="en-US" altLang="zh-CN" sz="3600" b="1" dirty="0">
                <a:effectLst/>
                <a:latin typeface="宋体" pitchFamily="2" charset="-122"/>
                <a:ea typeface="宋体" pitchFamily="2" charset="-122"/>
              </a:rPr>
              <a:t>OS</a:t>
            </a:r>
            <a:r>
              <a:rPr kumimoji="1" lang="zh-CN" altLang="en-US" sz="3600" b="1" dirty="0">
                <a:effectLst/>
                <a:latin typeface="宋体" pitchFamily="2" charset="-122"/>
                <a:ea typeface="宋体" pitchFamily="2" charset="-122"/>
              </a:rPr>
              <a:t>是不同的</a:t>
            </a:r>
          </a:p>
          <a:p>
            <a:pPr marL="877888" lvl="1" indent="-420688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OS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设计者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：如何管理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CPU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、内存、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楷体_GB2312" pitchFamily="49" charset="-122"/>
              </a:rPr>
              <a:t>I/O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设备等系统部件，使之能正常运转；</a:t>
            </a:r>
          </a:p>
          <a:p>
            <a:pPr marL="877888" lvl="1" indent="-420688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kumimoji="1"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应用程序开发人员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marL="877888" lvl="1" indent="-420688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kumimoji="1"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终端用户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186376" name="Text Box 8"/>
          <p:cNvSpPr txBox="1">
            <a:spLocks noChangeArrowheads="1"/>
          </p:cNvSpPr>
          <p:nvPr/>
        </p:nvSpPr>
        <p:spPr bwMode="auto">
          <a:xfrm>
            <a:off x="4786313" y="4370388"/>
            <a:ext cx="42306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API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－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楷体_GB2312" pitchFamily="49" charset="-122"/>
                <a:ea typeface="楷体_GB2312" pitchFamily="49" charset="-122"/>
              </a:rPr>
              <a:t>应用程序编程接口 </a:t>
            </a: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3211513" y="5078413"/>
            <a:ext cx="55943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操作环境、程序的编写和编译平台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、程序的执行平台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6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6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86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6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5" grpId="0" build="p"/>
      <p:bldP spid="186376" grpId="0"/>
      <p:bldP spid="1863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BADE291-A7D0-459B-B306-91D615712454}" type="slidenum">
              <a:rPr lang="zh-CN" altLang="en-US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28676" name="Rectangle 7"/>
          <p:cNvSpPr>
            <a:spLocks noChangeArrowheads="1"/>
          </p:cNvSpPr>
          <p:nvPr/>
        </p:nvSpPr>
        <p:spPr bwMode="auto">
          <a:xfrm>
            <a:off x="754063" y="1392238"/>
            <a:ext cx="7735887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int MessageBox 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en-US" sz="3200" b="1">
                <a:effectLst/>
                <a:latin typeface="Courier New" pitchFamily="49" charset="0"/>
                <a:ea typeface="宋体" pitchFamily="2" charset="-122"/>
              </a:rPr>
              <a:t>HWND </a:t>
            </a: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CreateWindow 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int DrawText(…);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BOOL PlaySound(…);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HCURSOR LoadCursor(…);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HDC BeginPaint(…);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3200" b="1">
                <a:effectLst/>
                <a:latin typeface="Courier New" pitchFamily="49" charset="0"/>
                <a:ea typeface="宋体" pitchFamily="2" charset="-122"/>
              </a:rPr>
              <a:t>……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38400" y="266700"/>
            <a:ext cx="4149824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 应用</a:t>
            </a:r>
            <a:r>
              <a:rPr lang="zh-CN" altLang="en-US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程序开发人员</a:t>
            </a:r>
            <a:endParaRPr lang="zh-CN" altLang="zh-CN" sz="2400" b="1">
              <a:solidFill>
                <a:srgbClr val="00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00D1D3CE-17F4-492F-893E-9CFC85880BCF}" type="slidenum">
              <a:rPr lang="zh-CN" altLang="en-US"/>
              <a:pPr>
                <a:defRPr/>
              </a:pPr>
              <a:t>36</a:t>
            </a:fld>
            <a:endParaRPr lang="en-US" altLang="zh-CN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370469"/>
              </p:ext>
            </p:extLst>
          </p:nvPr>
        </p:nvGraphicFramePr>
        <p:xfrm>
          <a:off x="57621" y="1052736"/>
          <a:ext cx="7178675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位图图像" r:id="rId3" imgW="12193702" imgH="9752381" progId="Paint.Picture">
                  <p:embed/>
                </p:oleObj>
              </mc:Choice>
              <mc:Fallback>
                <p:oleObj name="位图图像" r:id="rId3" imgW="12193702" imgH="97523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1" y="1052736"/>
                        <a:ext cx="7178675" cy="5740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160713" y="266700"/>
            <a:ext cx="22479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zh-CN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终端用户</a:t>
            </a:r>
            <a:r>
              <a:rPr lang="zh-CN" altLang="en-US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 </a:t>
            </a:r>
            <a:endParaRPr lang="zh-CN" altLang="zh-CN" sz="2400" b="1">
              <a:solidFill>
                <a:srgbClr val="00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 descr="屏幕快照 2015-09-12 下午4.33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67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5A343694-226F-4983-A964-0DD79ACE0819}" type="slidenum">
              <a:rPr lang="zh-CN" altLang="en-US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1</a:t>
            </a:r>
            <a:r>
              <a:rPr lang="en-US" altLang="en-US" sz="4400">
                <a:latin typeface="Times New Roman" pitchFamily="18" charset="0"/>
                <a:ea typeface="隶书" pitchFamily="49" charset="-122"/>
              </a:rPr>
              <a:t>.</a:t>
            </a:r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3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400">
                <a:latin typeface="隶书" pitchFamily="49" charset="-122"/>
                <a:ea typeface="隶书" pitchFamily="49" charset="-122"/>
              </a:rPr>
              <a:t>操作系统的发展历史 </a:t>
            </a:r>
            <a:endParaRPr lang="zh-CN" altLang="en-US" sz="4400"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11188" y="1341438"/>
            <a:ext cx="4457700" cy="650875"/>
            <a:chOff x="261" y="837"/>
            <a:chExt cx="2808" cy="410"/>
          </a:xfrm>
        </p:grpSpPr>
        <p:sp>
          <p:nvSpPr>
            <p:cNvPr id="29707" name="Text Box 7"/>
            <p:cNvSpPr txBox="1">
              <a:spLocks noChangeArrowheads="1"/>
            </p:cNvSpPr>
            <p:nvPr/>
          </p:nvSpPr>
          <p:spPr bwMode="auto">
            <a:xfrm>
              <a:off x="261" y="837"/>
              <a:ext cx="2808" cy="3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Phase  1</a:t>
              </a:r>
              <a:r>
                <a:rPr kumimoji="1" lang="zh-CN" altLang="en-US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：</a:t>
              </a:r>
              <a:r>
                <a:rPr kumimoji="1" lang="en-US" altLang="zh-CN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1946</a:t>
              </a:r>
              <a:r>
                <a:rPr kumimoji="1" lang="zh-CN" altLang="en-US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－</a:t>
              </a:r>
              <a:r>
                <a:rPr kumimoji="1" lang="en-US" altLang="zh-CN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50</a:t>
              </a:r>
              <a:r>
                <a:rPr kumimoji="1" lang="zh-CN" altLang="en-US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年代</a:t>
              </a:r>
            </a:p>
          </p:txBody>
        </p:sp>
        <p:sp>
          <p:nvSpPr>
            <p:cNvPr id="189448" name="Line 8"/>
            <p:cNvSpPr>
              <a:spLocks noChangeShapeType="1"/>
            </p:cNvSpPr>
            <p:nvPr/>
          </p:nvSpPr>
          <p:spPr bwMode="auto">
            <a:xfrm>
              <a:off x="261" y="1247"/>
              <a:ext cx="2808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539750" y="2128838"/>
            <a:ext cx="58261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硬件非常昂贵，没有操作系统</a:t>
            </a:r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179512" y="2749550"/>
            <a:ext cx="793554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编程语言：机器语言；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输入输出：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纸带或卡片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用户在控制台前调试程序，独占全机。用户既是程序员，又是操作员，手工操作；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一次完成一个功能（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串行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：计算、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、用户思考</a:t>
            </a:r>
            <a:r>
              <a:rPr kumimoji="1" lang="en-US" altLang="zh-CN" sz="2800" b="1" dirty="0">
                <a:effectLst/>
                <a:latin typeface="宋体" pitchFamily="2" charset="-122"/>
                <a:ea typeface="宋体" pitchFamily="2" charset="-122"/>
              </a:rPr>
              <a:t>/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反应），之间没有重叠。</a:t>
            </a:r>
          </a:p>
        </p:txBody>
      </p:sp>
      <p:sp>
        <p:nvSpPr>
          <p:cNvPr id="189451" name="Text Box 11"/>
          <p:cNvSpPr txBox="1">
            <a:spLocks noChangeArrowheads="1"/>
          </p:cNvSpPr>
          <p:nvPr/>
        </p:nvSpPr>
        <p:spPr bwMode="auto">
          <a:xfrm>
            <a:off x="685874" y="5805488"/>
            <a:ext cx="75654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问题：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手工操作的低效率造成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资源的浪费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!</a:t>
            </a:r>
          </a:p>
        </p:txBody>
      </p:sp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052513"/>
            <a:ext cx="24765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纸带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69" y="2879724"/>
            <a:ext cx="2103335" cy="179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9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9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9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9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9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9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9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9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9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9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8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9" grpId="0" autoUpdateAnimBg="0"/>
      <p:bldP spid="189450" grpId="0" build="p" autoUpdateAnimBg="0" advAuto="0"/>
      <p:bldP spid="189451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A58737B-06FF-4C1C-A6EE-49603664DED9}" type="slidenum">
              <a:rPr lang="zh-CN" altLang="en-US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381000" y="3373438"/>
            <a:ext cx="8139113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程序员把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作业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（卡片或磁带）提交给负责调度</a:t>
            </a:r>
            <a:b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的操作员（系统管理员）；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操作员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把作业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“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成批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”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地输入到计算机；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常驻内存的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批处理</a:t>
            </a: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管理程序自动地识别、装入</a:t>
            </a:r>
            <a:b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宋体" pitchFamily="2" charset="-122"/>
                <a:ea typeface="宋体" pitchFamily="2" charset="-122"/>
              </a:rPr>
              <a:t>一个作业，并运行之，然后再取下一个作业。</a:t>
            </a:r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817563" y="5805488"/>
            <a:ext cx="77588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串行地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执行作业，因而被称作</a:t>
            </a:r>
            <a:r>
              <a:rPr kumimoji="1" lang="zh-CN" altLang="en-US" sz="2800" b="1" dirty="0">
                <a:effectLst/>
                <a:latin typeface="黑体" pitchFamily="49" charset="-122"/>
                <a:ea typeface="黑体" pitchFamily="49" charset="-122"/>
              </a:rPr>
              <a:t>“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黑体" pitchFamily="49" charset="-122"/>
              </a:rPr>
              <a:t>单道批处理</a:t>
            </a:r>
            <a:r>
              <a:rPr kumimoji="1" lang="zh-CN" altLang="en-US" sz="2800" b="1" dirty="0">
                <a:effectLst/>
                <a:latin typeface="黑体" pitchFamily="49" charset="-122"/>
                <a:ea typeface="黑体" pitchFamily="49" charset="-122"/>
              </a:rPr>
              <a:t>”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2339975" y="1265238"/>
            <a:ext cx="38560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硬件昂贵，人力便宜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58788" y="1265238"/>
            <a:ext cx="1606550" cy="650875"/>
            <a:chOff x="261" y="369"/>
            <a:chExt cx="1012" cy="410"/>
          </a:xfrm>
        </p:grpSpPr>
        <p:sp>
          <p:nvSpPr>
            <p:cNvPr id="30730" name="Text Box 8"/>
            <p:cNvSpPr txBox="1">
              <a:spLocks noChangeArrowheads="1"/>
            </p:cNvSpPr>
            <p:nvPr/>
          </p:nvSpPr>
          <p:spPr bwMode="auto">
            <a:xfrm>
              <a:off x="261" y="369"/>
              <a:ext cx="1012" cy="3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Phase  2</a:t>
              </a:r>
            </a:p>
          </p:txBody>
        </p:sp>
        <p:sp>
          <p:nvSpPr>
            <p:cNvPr id="190473" name="Line 9"/>
            <p:cNvSpPr>
              <a:spLocks noChangeShapeType="1"/>
            </p:cNvSpPr>
            <p:nvPr/>
          </p:nvSpPr>
          <p:spPr bwMode="auto">
            <a:xfrm>
              <a:off x="261" y="779"/>
              <a:ext cx="1012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90474" name="Rectangle 10"/>
          <p:cNvSpPr>
            <a:spLocks noChangeArrowheads="1"/>
          </p:cNvSpPr>
          <p:nvPr/>
        </p:nvSpPr>
        <p:spPr bwMode="auto">
          <a:xfrm>
            <a:off x="604838" y="2770188"/>
            <a:ext cx="625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50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年代末－</a:t>
            </a: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60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年代中：</a:t>
            </a:r>
            <a:r>
              <a:rPr kumimoji="1" lang="zh-CN" altLang="en-US" sz="2800" b="1">
                <a:effectLst/>
                <a:latin typeface="Times New Roman" pitchFamily="18" charset="0"/>
                <a:ea typeface="黑体" pitchFamily="49" charset="-122"/>
              </a:rPr>
              <a:t>批处理管理程序</a:t>
            </a:r>
          </a:p>
        </p:txBody>
      </p:sp>
      <p:sp>
        <p:nvSpPr>
          <p:cNvPr id="190475" name="Text Box 11"/>
          <p:cNvSpPr txBox="1">
            <a:spLocks noChangeArrowheads="1"/>
          </p:cNvSpPr>
          <p:nvPr/>
        </p:nvSpPr>
        <p:spPr bwMode="auto">
          <a:xfrm>
            <a:off x="755650" y="2117725"/>
            <a:ext cx="7681913" cy="519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800" b="1">
                <a:effectLst/>
                <a:latin typeface="Times New Roman" pitchFamily="18" charset="0"/>
                <a:ea typeface="宋体" pitchFamily="2" charset="-122"/>
              </a:rPr>
              <a:t>为了提高计算机的使用效率，减少手工操作！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90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autoUpdateAnimBg="0"/>
      <p:bldP spid="190469" grpId="0" autoUpdateAnimBg="0"/>
      <p:bldP spid="190470" grpId="0" autoUpdateAnimBg="0"/>
      <p:bldP spid="190474" grpId="0" autoUpdateAnimBg="0"/>
      <p:bldP spid="190475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58602E9-EB2E-4F44-BCDC-F1575BAF7494}" type="slidenum">
              <a:rPr lang="zh-CN" altLang="en-US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381000" y="2636838"/>
            <a:ext cx="8139113" cy="276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marL="914400" lvl="1" indent="-457200">
              <a:spcBef>
                <a:spcPct val="20000"/>
              </a:spcBef>
              <a:buFontTx/>
              <a:buAutoNum type="arabicPeriod"/>
              <a:defRPr/>
            </a:pPr>
            <a:r>
              <a:rPr kumimoji="1" lang="zh-CN" altLang="en-US" sz="3200" b="1" dirty="0">
                <a:solidFill>
                  <a:srgbClr val="0000FA"/>
                </a:solidFill>
                <a:effectLst/>
                <a:latin typeface="宋体" pitchFamily="2" charset="-122"/>
                <a:ea typeface="宋体" pitchFamily="2" charset="-122"/>
              </a:rPr>
              <a:t>程序的调试比较困难；</a:t>
            </a:r>
          </a:p>
          <a:p>
            <a:pPr marL="914400" lvl="1" indent="-457200">
              <a:spcBef>
                <a:spcPct val="20000"/>
              </a:spcBef>
              <a:buFontTx/>
              <a:buAutoNum type="arabicPeriod"/>
              <a:defRPr/>
            </a:pP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由于慢速的输入输出处理仍然直接由</a:t>
            </a:r>
            <a:b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</a:b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主机来完成，使得</a:t>
            </a:r>
            <a:r>
              <a:rPr kumimoji="1" lang="en-US" altLang="zh-CN" sz="3200" b="1" dirty="0">
                <a:solidFill>
                  <a:srgbClr val="FF3300"/>
                </a:solidFill>
                <a:effectLst/>
                <a:latin typeface="Times New Roman" pitchFamily="18" charset="0"/>
                <a:ea typeface="楷体_GB2312" pitchFamily="49" charset="-122"/>
              </a:rPr>
              <a:t>CPU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和</a:t>
            </a:r>
            <a:r>
              <a:rPr kumimoji="1" lang="en-US" altLang="zh-CN" sz="3200" b="1" dirty="0">
                <a:solidFill>
                  <a:srgbClr val="FF3300"/>
                </a:solidFill>
                <a:effectLst/>
                <a:latin typeface="Times New Roman" pitchFamily="18" charset="0"/>
                <a:ea typeface="楷体_GB2312" pitchFamily="49" charset="-122"/>
              </a:rPr>
              <a:t>I/O</a:t>
            </a:r>
            <a:r>
              <a:rPr kumimoji="1" lang="zh-CN" altLang="en-US" sz="3200" b="1" dirty="0">
                <a:solidFill>
                  <a:srgbClr val="FF3300"/>
                </a:solidFill>
                <a:effectLst/>
                <a:latin typeface="Times New Roman" pitchFamily="18" charset="0"/>
                <a:ea typeface="楷体_GB2312" pitchFamily="49" charset="-122"/>
              </a:rPr>
              <a:t>设备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楷体_GB2312" pitchFamily="49" charset="-122"/>
              </a:rPr>
              <a:t>使用</a:t>
            </a:r>
            <a:br>
              <a:rPr kumimoji="1" lang="zh-CN" altLang="en-US" sz="3200" b="1" dirty="0">
                <a:solidFill>
                  <a:srgbClr val="FFFF66"/>
                </a:solidFill>
                <a:effectLst/>
                <a:latin typeface="Times New Roman" pitchFamily="18" charset="0"/>
                <a:ea typeface="楷体_GB2312" pitchFamily="49" charset="-122"/>
              </a:rPr>
            </a:br>
            <a:r>
              <a:rPr kumimoji="1" lang="zh-CN" altLang="en-US" sz="3200" b="1" dirty="0">
                <a:solidFill>
                  <a:srgbClr val="FF3300"/>
                </a:solidFill>
                <a:effectLst/>
                <a:latin typeface="Times New Roman" pitchFamily="18" charset="0"/>
                <a:ea typeface="楷体_GB2312" pitchFamily="49" charset="-122"/>
              </a:rPr>
              <a:t>忙闲不均</a:t>
            </a: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：对</a:t>
            </a:r>
            <a:r>
              <a:rPr kumimoji="1" lang="zh-CN" altLang="en-US" sz="3200" b="1" dirty="0">
                <a:latin typeface="宋体" pitchFamily="2" charset="-122"/>
                <a:ea typeface="宋体" pitchFamily="2" charset="-122"/>
              </a:rPr>
              <a:t>计算</a:t>
            </a: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为主的作业，外设</a:t>
            </a:r>
            <a:b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</a:b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空闲；对</a:t>
            </a:r>
            <a:r>
              <a:rPr kumimoji="1" lang="en-US" altLang="zh-CN" sz="3200" b="1" dirty="0">
                <a:latin typeface="宋体" pitchFamily="2" charset="-122"/>
                <a:ea typeface="宋体" pitchFamily="2" charset="-122"/>
              </a:rPr>
              <a:t>I/O</a:t>
            </a: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为主的作业，</a:t>
            </a:r>
            <a:r>
              <a:rPr kumimoji="1" lang="en-US" altLang="zh-CN" sz="3200" b="1" dirty="0">
                <a:effectLst/>
                <a:latin typeface="宋体" pitchFamily="2" charset="-122"/>
                <a:ea typeface="宋体" pitchFamily="2" charset="-122"/>
              </a:rPr>
              <a:t>CPU</a:t>
            </a:r>
            <a:r>
              <a:rPr kumimoji="1" lang="zh-CN" altLang="en-US" sz="3200" b="1" dirty="0">
                <a:effectLst/>
                <a:latin typeface="宋体" pitchFamily="2" charset="-122"/>
                <a:ea typeface="宋体" pitchFamily="2" charset="-122"/>
              </a:rPr>
              <a:t>空闲。</a:t>
            </a:r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604838" y="1639888"/>
            <a:ext cx="43132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3600" b="1">
                <a:effectLst/>
                <a:latin typeface="Times New Roman" pitchFamily="18" charset="0"/>
                <a:ea typeface="宋体" pitchFamily="2" charset="-122"/>
              </a:rPr>
              <a:t>单道批处理的问题：</a:t>
            </a:r>
            <a:endParaRPr kumimoji="1" lang="zh-CN" altLang="en-US" sz="3600"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9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91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2" grpId="0" build="p" autoUpdateAnimBg="0"/>
      <p:bldP spid="1914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3B9A7CE-D097-45F4-9BCD-13D70499747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1043608" y="200834"/>
            <a:ext cx="6985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自报家门 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– </a:t>
            </a:r>
            <a:r>
              <a:rPr lang="en-US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科研</a:t>
            </a:r>
            <a:endParaRPr lang="zh-CN" altLang="en-US" sz="4000" b="1" dirty="0">
              <a:solidFill>
                <a:schemeClr val="bg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9" name="图片 8" descr="BPM 2015 Best StudentPap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t="2557" r="6494" b="5516"/>
          <a:stretch/>
        </p:blipFill>
        <p:spPr>
          <a:xfrm rot="5400000">
            <a:off x="2072895" y="-6205"/>
            <a:ext cx="5112572" cy="751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040C1F-57D6-1D47-9A57-97D1DA2E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18945"/>
            <a:ext cx="6136625" cy="509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4C8855-AD1C-AB47-8979-DE373D313BFF}"/>
              </a:ext>
            </a:extLst>
          </p:cNvPr>
          <p:cNvSpPr/>
          <p:nvPr/>
        </p:nvSpPr>
        <p:spPr bwMode="auto">
          <a:xfrm>
            <a:off x="2051720" y="5877268"/>
            <a:ext cx="3024336" cy="432052"/>
          </a:xfrm>
          <a:prstGeom prst="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B0942B-B713-AD4A-A92C-5E1C186E82AF}"/>
              </a:ext>
            </a:extLst>
          </p:cNvPr>
          <p:cNvSpPr txBox="1"/>
          <p:nvPr/>
        </p:nvSpPr>
        <p:spPr>
          <a:xfrm>
            <a:off x="5220072" y="590921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亚洲唯一</a:t>
            </a:r>
          </a:p>
        </p:txBody>
      </p:sp>
    </p:spTree>
    <p:extLst>
      <p:ext uri="{BB962C8B-B14F-4D97-AF65-F5344CB8AC3E}">
        <p14:creationId xmlns:p14="http://schemas.microsoft.com/office/powerpoint/2010/main" val="414691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C99F967-4896-4F4C-8DDF-B57D3837F24E}" type="slidenum">
              <a:rPr lang="zh-CN" altLang="en-US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192517" name="Rectangle 5"/>
          <p:cNvSpPr>
            <a:spLocks noChangeArrowheads="1"/>
          </p:cNvSpPr>
          <p:nvPr/>
        </p:nvSpPr>
        <p:spPr bwMode="auto">
          <a:xfrm>
            <a:off x="457200" y="2957513"/>
            <a:ext cx="820102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黑体" pitchFamily="49" charset="-122"/>
              </a:rPr>
              <a:t>通道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：用于控制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设备与内存间的数据传输，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有专用的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处理器，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楷体_GB2312" pitchFamily="49" charset="-122"/>
              </a:rPr>
              <a:t>启动后可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楷体_GB2312" pitchFamily="49" charset="-122"/>
              </a:rPr>
              <a:t>独立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楷体_GB2312" pitchFamily="49" charset="-122"/>
              </a:rPr>
              <a:t>于</a:t>
            </a: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楷体_GB2312" pitchFamily="49" charset="-122"/>
              </a:rPr>
              <a:t>CPU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楷体_GB2312" pitchFamily="49" charset="-122"/>
              </a:rPr>
              <a:t>运行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实现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与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设备的并行工作。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黑体" pitchFamily="49" charset="-122"/>
              </a:rPr>
              <a:t>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：指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在收到外部中断信号后，停止原来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工作，转去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处理该中断事件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，在完成后回到原来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断点处继续工作。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685800" y="1700213"/>
            <a:ext cx="80168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60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年代初，发展了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通道技术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中断技术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，这些技术的出现使得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访问与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计算可以重叠进行。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9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2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2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2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2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2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2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2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2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 uiExpand="1" build="p" autoUpdateAnimBg="0"/>
      <p:bldP spid="192518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0C1DBF1-D590-4612-9951-81044B74C407}" type="slidenum">
              <a:rPr lang="zh-CN" altLang="en-US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561975" y="1311275"/>
            <a:ext cx="7980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>
                <a:effectLst/>
                <a:latin typeface="Times New Roman" pitchFamily="18" charset="0"/>
                <a:ea typeface="宋体" pitchFamily="2" charset="-122"/>
              </a:rPr>
              <a:t>60</a:t>
            </a:r>
            <a:r>
              <a:rPr kumimoji="1" lang="zh-CN" altLang="en-US" sz="3600" b="1">
                <a:effectLst/>
                <a:latin typeface="Times New Roman" pitchFamily="18" charset="0"/>
                <a:ea typeface="宋体" pitchFamily="2" charset="-122"/>
              </a:rPr>
              <a:t>年代中－</a:t>
            </a:r>
            <a:r>
              <a:rPr kumimoji="1" lang="en-US" altLang="zh-CN" sz="3600" b="1">
                <a:effectLst/>
                <a:latin typeface="Times New Roman" pitchFamily="18" charset="0"/>
                <a:ea typeface="宋体" pitchFamily="2" charset="-122"/>
              </a:rPr>
              <a:t>70</a:t>
            </a:r>
            <a:r>
              <a:rPr kumimoji="1" lang="zh-CN" altLang="en-US" sz="3600" b="1">
                <a:effectLst/>
                <a:latin typeface="Times New Roman" pitchFamily="18" charset="0"/>
                <a:ea typeface="宋体" pitchFamily="2" charset="-122"/>
              </a:rPr>
              <a:t>年代中：</a:t>
            </a:r>
            <a:r>
              <a:rPr kumimoji="1" lang="zh-CN" altLang="en-US" sz="3600" b="1">
                <a:effectLst/>
                <a:latin typeface="Times New Roman" pitchFamily="18" charset="0"/>
                <a:ea typeface="黑体" pitchFamily="49" charset="-122"/>
              </a:rPr>
              <a:t>多道批处理系统</a:t>
            </a:r>
          </a:p>
        </p:txBody>
      </p:sp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1809750" y="1965325"/>
            <a:ext cx="5303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现代意义上的操作系统的出现）</a:t>
            </a:r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304800" y="2781300"/>
            <a:ext cx="86106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特征：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多道：内存中同时存放多个作业，由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以切换方式为之服务。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在当前运行的作业需作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处理时，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转而执行另一个作业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宏观上并行运行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：都处于运行状态，但都未运行完；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微观上串行运行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：各作业交替使用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3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0" grpId="0" autoUpdateAnimBg="0"/>
      <p:bldP spid="193541" grpId="0" autoUpdateAnimBg="0"/>
      <p:bldP spid="193542" grpId="0" build="p" bldLvl="2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1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BC7A038-76BB-4552-B2AD-9F8F92C2FCAA}" type="slidenum">
              <a:rPr lang="zh-CN" altLang="en-US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374650" y="2076450"/>
            <a:ext cx="915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</a:p>
        </p:txBody>
      </p:sp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374650" y="3154363"/>
            <a:ext cx="696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I/O</a:t>
            </a: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361950" y="117316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800" b="1" dirty="0">
                <a:solidFill>
                  <a:srgbClr val="7030A0"/>
                </a:solidFill>
                <a:effectLst/>
                <a:latin typeface="Times New Roman" pitchFamily="18" charset="0"/>
                <a:ea typeface="宋体" pitchFamily="2" charset="-122"/>
              </a:rPr>
              <a:t>单道批处理：</a:t>
            </a:r>
          </a:p>
        </p:txBody>
      </p:sp>
      <p:sp>
        <p:nvSpPr>
          <p:cNvPr id="34823" name="Text Box 8"/>
          <p:cNvSpPr txBox="1">
            <a:spLocks noChangeArrowheads="1"/>
          </p:cNvSpPr>
          <p:nvPr/>
        </p:nvSpPr>
        <p:spPr bwMode="auto">
          <a:xfrm>
            <a:off x="361950" y="407670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多道批处理：</a:t>
            </a:r>
            <a:endParaRPr kumimoji="1" lang="zh-CN" altLang="en-US" sz="2800"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4569" name="Line 9"/>
          <p:cNvSpPr>
            <a:spLocks noChangeShapeType="1"/>
          </p:cNvSpPr>
          <p:nvPr/>
        </p:nvSpPr>
        <p:spPr bwMode="auto">
          <a:xfrm>
            <a:off x="1316038" y="3413125"/>
            <a:ext cx="987425" cy="0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0" name="Line 10"/>
          <p:cNvSpPr>
            <a:spLocks noChangeShapeType="1"/>
          </p:cNvSpPr>
          <p:nvPr/>
        </p:nvSpPr>
        <p:spPr bwMode="auto">
          <a:xfrm>
            <a:off x="2303463" y="2335213"/>
            <a:ext cx="749300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1" name="Line 11"/>
          <p:cNvSpPr>
            <a:spLocks noChangeShapeType="1"/>
          </p:cNvSpPr>
          <p:nvPr/>
        </p:nvSpPr>
        <p:spPr bwMode="auto">
          <a:xfrm>
            <a:off x="2303463" y="233521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2" name="Line 12"/>
          <p:cNvSpPr>
            <a:spLocks noChangeShapeType="1"/>
          </p:cNvSpPr>
          <p:nvPr/>
        </p:nvSpPr>
        <p:spPr bwMode="auto">
          <a:xfrm>
            <a:off x="3097213" y="3408363"/>
            <a:ext cx="558800" cy="4762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3" name="Line 13"/>
          <p:cNvSpPr>
            <a:spLocks noChangeShapeType="1"/>
          </p:cNvSpPr>
          <p:nvPr/>
        </p:nvSpPr>
        <p:spPr bwMode="auto">
          <a:xfrm>
            <a:off x="3055938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4" name="Line 14"/>
          <p:cNvSpPr>
            <a:spLocks noChangeShapeType="1"/>
          </p:cNvSpPr>
          <p:nvPr/>
        </p:nvSpPr>
        <p:spPr bwMode="auto">
          <a:xfrm>
            <a:off x="3679825" y="2339975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5" name="Line 15"/>
          <p:cNvSpPr>
            <a:spLocks noChangeShapeType="1"/>
          </p:cNvSpPr>
          <p:nvPr/>
        </p:nvSpPr>
        <p:spPr bwMode="auto">
          <a:xfrm>
            <a:off x="3698875" y="2330450"/>
            <a:ext cx="292100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6" name="Line 16"/>
          <p:cNvSpPr>
            <a:spLocks noChangeShapeType="1"/>
          </p:cNvSpPr>
          <p:nvPr/>
        </p:nvSpPr>
        <p:spPr bwMode="auto">
          <a:xfrm>
            <a:off x="3989388" y="233521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7" name="Line 17"/>
          <p:cNvSpPr>
            <a:spLocks noChangeShapeType="1"/>
          </p:cNvSpPr>
          <p:nvPr/>
        </p:nvSpPr>
        <p:spPr bwMode="auto">
          <a:xfrm>
            <a:off x="3983038" y="3408363"/>
            <a:ext cx="728662" cy="0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8" name="Line 18"/>
          <p:cNvSpPr>
            <a:spLocks noChangeShapeType="1"/>
          </p:cNvSpPr>
          <p:nvPr/>
        </p:nvSpPr>
        <p:spPr bwMode="auto">
          <a:xfrm>
            <a:off x="4684713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79" name="Line 19"/>
          <p:cNvSpPr>
            <a:spLocks noChangeShapeType="1"/>
          </p:cNvSpPr>
          <p:nvPr/>
        </p:nvSpPr>
        <p:spPr bwMode="auto">
          <a:xfrm>
            <a:off x="4713288" y="2330450"/>
            <a:ext cx="442912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0" name="Line 20"/>
          <p:cNvSpPr>
            <a:spLocks noChangeShapeType="1"/>
          </p:cNvSpPr>
          <p:nvPr/>
        </p:nvSpPr>
        <p:spPr bwMode="auto">
          <a:xfrm>
            <a:off x="1316038" y="2824163"/>
            <a:ext cx="0" cy="55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1" name="Line 21"/>
          <p:cNvSpPr>
            <a:spLocks noChangeShapeType="1"/>
          </p:cNvSpPr>
          <p:nvPr/>
        </p:nvSpPr>
        <p:spPr bwMode="auto">
          <a:xfrm>
            <a:off x="5156200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2" name="Line 22"/>
          <p:cNvSpPr>
            <a:spLocks noChangeShapeType="1"/>
          </p:cNvSpPr>
          <p:nvPr/>
        </p:nvSpPr>
        <p:spPr bwMode="auto">
          <a:xfrm>
            <a:off x="5149850" y="3416300"/>
            <a:ext cx="728663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3" name="Line 23"/>
          <p:cNvSpPr>
            <a:spLocks noChangeShapeType="1"/>
          </p:cNvSpPr>
          <p:nvPr/>
        </p:nvSpPr>
        <p:spPr bwMode="auto">
          <a:xfrm>
            <a:off x="5894388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4" name="Line 24"/>
          <p:cNvSpPr>
            <a:spLocks noChangeShapeType="1"/>
          </p:cNvSpPr>
          <p:nvPr/>
        </p:nvSpPr>
        <p:spPr bwMode="auto">
          <a:xfrm>
            <a:off x="5151438" y="2824163"/>
            <a:ext cx="0" cy="55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5" name="Line 25"/>
          <p:cNvSpPr>
            <a:spLocks noChangeShapeType="1"/>
          </p:cNvSpPr>
          <p:nvPr/>
        </p:nvSpPr>
        <p:spPr bwMode="auto">
          <a:xfrm>
            <a:off x="6451600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6" name="Line 26"/>
          <p:cNvSpPr>
            <a:spLocks noChangeShapeType="1"/>
          </p:cNvSpPr>
          <p:nvPr/>
        </p:nvSpPr>
        <p:spPr bwMode="auto">
          <a:xfrm>
            <a:off x="6735763" y="233045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7" name="Line 27"/>
          <p:cNvSpPr>
            <a:spLocks noChangeShapeType="1"/>
          </p:cNvSpPr>
          <p:nvPr/>
        </p:nvSpPr>
        <p:spPr bwMode="auto">
          <a:xfrm>
            <a:off x="6735763" y="2330450"/>
            <a:ext cx="1263650" cy="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8" name="Line 28"/>
          <p:cNvSpPr>
            <a:spLocks noChangeShapeType="1"/>
          </p:cNvSpPr>
          <p:nvPr/>
        </p:nvSpPr>
        <p:spPr bwMode="auto">
          <a:xfrm>
            <a:off x="8005763" y="234156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89" name="Line 29"/>
          <p:cNvSpPr>
            <a:spLocks noChangeShapeType="1"/>
          </p:cNvSpPr>
          <p:nvPr/>
        </p:nvSpPr>
        <p:spPr bwMode="auto">
          <a:xfrm flipV="1">
            <a:off x="7999413" y="3425825"/>
            <a:ext cx="479425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0" name="Line 30"/>
          <p:cNvSpPr>
            <a:spLocks noChangeShapeType="1"/>
          </p:cNvSpPr>
          <p:nvPr/>
        </p:nvSpPr>
        <p:spPr bwMode="auto">
          <a:xfrm flipV="1">
            <a:off x="6465888" y="3421063"/>
            <a:ext cx="269875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1" name="Line 31"/>
          <p:cNvSpPr>
            <a:spLocks noChangeShapeType="1"/>
          </p:cNvSpPr>
          <p:nvPr/>
        </p:nvSpPr>
        <p:spPr bwMode="auto">
          <a:xfrm>
            <a:off x="8464550" y="2327275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2" name="Line 32"/>
          <p:cNvSpPr>
            <a:spLocks noChangeShapeType="1"/>
          </p:cNvSpPr>
          <p:nvPr/>
        </p:nvSpPr>
        <p:spPr bwMode="auto">
          <a:xfrm>
            <a:off x="8818563" y="235426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369888" y="4724400"/>
            <a:ext cx="9159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CPU</a:t>
            </a:r>
          </a:p>
        </p:txBody>
      </p:sp>
      <p:sp>
        <p:nvSpPr>
          <p:cNvPr id="34849" name="Text Box 34"/>
          <p:cNvSpPr txBox="1">
            <a:spLocks noChangeArrowheads="1"/>
          </p:cNvSpPr>
          <p:nvPr/>
        </p:nvSpPr>
        <p:spPr bwMode="auto">
          <a:xfrm>
            <a:off x="369888" y="5802313"/>
            <a:ext cx="696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I/O</a:t>
            </a:r>
          </a:p>
        </p:txBody>
      </p:sp>
      <p:sp>
        <p:nvSpPr>
          <p:cNvPr id="194595" name="Line 35"/>
          <p:cNvSpPr>
            <a:spLocks noChangeShapeType="1"/>
          </p:cNvSpPr>
          <p:nvPr/>
        </p:nvSpPr>
        <p:spPr bwMode="auto">
          <a:xfrm>
            <a:off x="1311275" y="6061075"/>
            <a:ext cx="987425" cy="0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6" name="Line 36"/>
          <p:cNvSpPr>
            <a:spLocks noChangeShapeType="1"/>
          </p:cNvSpPr>
          <p:nvPr/>
        </p:nvSpPr>
        <p:spPr bwMode="auto">
          <a:xfrm>
            <a:off x="2298700" y="4983163"/>
            <a:ext cx="749300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7" name="Line 37"/>
          <p:cNvSpPr>
            <a:spLocks noChangeShapeType="1"/>
          </p:cNvSpPr>
          <p:nvPr/>
        </p:nvSpPr>
        <p:spPr bwMode="auto">
          <a:xfrm>
            <a:off x="2298700" y="498316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8" name="Line 38"/>
          <p:cNvSpPr>
            <a:spLocks noChangeShapeType="1"/>
          </p:cNvSpPr>
          <p:nvPr/>
        </p:nvSpPr>
        <p:spPr bwMode="auto">
          <a:xfrm>
            <a:off x="3065463" y="497840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599" name="Line 39"/>
          <p:cNvSpPr>
            <a:spLocks noChangeShapeType="1"/>
          </p:cNvSpPr>
          <p:nvPr/>
        </p:nvSpPr>
        <p:spPr bwMode="auto">
          <a:xfrm>
            <a:off x="3689350" y="4987925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0" name="Line 40"/>
          <p:cNvSpPr>
            <a:spLocks noChangeShapeType="1"/>
          </p:cNvSpPr>
          <p:nvPr/>
        </p:nvSpPr>
        <p:spPr bwMode="auto">
          <a:xfrm>
            <a:off x="3708400" y="4978400"/>
            <a:ext cx="292100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1" name="Line 41"/>
          <p:cNvSpPr>
            <a:spLocks noChangeShapeType="1"/>
          </p:cNvSpPr>
          <p:nvPr/>
        </p:nvSpPr>
        <p:spPr bwMode="auto">
          <a:xfrm>
            <a:off x="3998913" y="4983163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2" name="Line 42"/>
          <p:cNvSpPr>
            <a:spLocks noChangeShapeType="1"/>
          </p:cNvSpPr>
          <p:nvPr/>
        </p:nvSpPr>
        <p:spPr bwMode="auto">
          <a:xfrm>
            <a:off x="3992563" y="6070600"/>
            <a:ext cx="728662" cy="0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3" name="Line 43"/>
          <p:cNvSpPr>
            <a:spLocks noChangeShapeType="1"/>
          </p:cNvSpPr>
          <p:nvPr/>
        </p:nvSpPr>
        <p:spPr bwMode="auto">
          <a:xfrm>
            <a:off x="5308600" y="497840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4" name="Line 44"/>
          <p:cNvSpPr>
            <a:spLocks noChangeShapeType="1"/>
          </p:cNvSpPr>
          <p:nvPr/>
        </p:nvSpPr>
        <p:spPr bwMode="auto">
          <a:xfrm>
            <a:off x="5351463" y="4976813"/>
            <a:ext cx="442912" cy="0"/>
          </a:xfrm>
          <a:prstGeom prst="line">
            <a:avLst/>
          </a:prstGeom>
          <a:noFill/>
          <a:ln w="63500">
            <a:solidFill>
              <a:srgbClr val="FFFF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05" name="Line 45"/>
          <p:cNvSpPr>
            <a:spLocks noChangeShapeType="1"/>
          </p:cNvSpPr>
          <p:nvPr/>
        </p:nvSpPr>
        <p:spPr bwMode="auto">
          <a:xfrm>
            <a:off x="5822950" y="4978400"/>
            <a:ext cx="0" cy="107791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292225" y="4924425"/>
            <a:ext cx="19050" cy="1106488"/>
            <a:chOff x="814" y="2983"/>
            <a:chExt cx="12" cy="697"/>
          </a:xfrm>
        </p:grpSpPr>
        <p:sp>
          <p:nvSpPr>
            <p:cNvPr id="194607" name="Line 47"/>
            <p:cNvSpPr>
              <a:spLocks noChangeShapeType="1"/>
            </p:cNvSpPr>
            <p:nvPr/>
          </p:nvSpPr>
          <p:spPr bwMode="auto">
            <a:xfrm>
              <a:off x="826" y="3328"/>
              <a:ext cx="0" cy="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4608" name="Line 48"/>
            <p:cNvSpPr>
              <a:spLocks noChangeShapeType="1"/>
            </p:cNvSpPr>
            <p:nvPr/>
          </p:nvSpPr>
          <p:spPr bwMode="auto">
            <a:xfrm>
              <a:off x="814" y="2983"/>
              <a:ext cx="0" cy="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94609" name="Line 49"/>
          <p:cNvSpPr>
            <a:spLocks noChangeShapeType="1"/>
          </p:cNvSpPr>
          <p:nvPr/>
        </p:nvSpPr>
        <p:spPr bwMode="auto">
          <a:xfrm>
            <a:off x="2316163" y="6064250"/>
            <a:ext cx="728662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0" name="Line 50"/>
          <p:cNvSpPr>
            <a:spLocks noChangeShapeType="1"/>
          </p:cNvSpPr>
          <p:nvPr/>
        </p:nvSpPr>
        <p:spPr bwMode="auto">
          <a:xfrm>
            <a:off x="3101975" y="4973638"/>
            <a:ext cx="558800" cy="4762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1" name="Line 51"/>
          <p:cNvSpPr>
            <a:spLocks noChangeShapeType="1"/>
          </p:cNvSpPr>
          <p:nvPr/>
        </p:nvSpPr>
        <p:spPr bwMode="auto">
          <a:xfrm>
            <a:off x="5892800" y="2300288"/>
            <a:ext cx="558800" cy="4762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2" name="Line 52"/>
          <p:cNvSpPr>
            <a:spLocks noChangeShapeType="1"/>
          </p:cNvSpPr>
          <p:nvPr/>
        </p:nvSpPr>
        <p:spPr bwMode="auto">
          <a:xfrm>
            <a:off x="6245225" y="4992688"/>
            <a:ext cx="0" cy="107791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3" name="Line 53"/>
          <p:cNvSpPr>
            <a:spLocks noChangeShapeType="1"/>
          </p:cNvSpPr>
          <p:nvPr/>
        </p:nvSpPr>
        <p:spPr bwMode="auto">
          <a:xfrm>
            <a:off x="4044950" y="4976813"/>
            <a:ext cx="1263650" cy="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4" name="Line 54"/>
          <p:cNvSpPr>
            <a:spLocks noChangeShapeType="1"/>
          </p:cNvSpPr>
          <p:nvPr/>
        </p:nvSpPr>
        <p:spPr bwMode="auto">
          <a:xfrm flipV="1">
            <a:off x="5322888" y="6070600"/>
            <a:ext cx="479425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5" name="Line 55"/>
          <p:cNvSpPr>
            <a:spLocks noChangeShapeType="1"/>
          </p:cNvSpPr>
          <p:nvPr/>
        </p:nvSpPr>
        <p:spPr bwMode="auto">
          <a:xfrm flipV="1">
            <a:off x="3703638" y="6070600"/>
            <a:ext cx="269875" cy="0"/>
          </a:xfrm>
          <a:prstGeom prst="line">
            <a:avLst/>
          </a:prstGeom>
          <a:noFill/>
          <a:ln w="63500">
            <a:solidFill>
              <a:srgbClr val="0000FA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16" name="Line 56"/>
          <p:cNvSpPr>
            <a:spLocks noChangeShapeType="1"/>
          </p:cNvSpPr>
          <p:nvPr/>
        </p:nvSpPr>
        <p:spPr bwMode="auto">
          <a:xfrm>
            <a:off x="5870575" y="4981575"/>
            <a:ext cx="374650" cy="1588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4870" name="Text Box 57"/>
          <p:cNvSpPr txBox="1">
            <a:spLocks noChangeArrowheads="1"/>
          </p:cNvSpPr>
          <p:nvPr/>
        </p:nvSpPr>
        <p:spPr bwMode="auto">
          <a:xfrm>
            <a:off x="2044700" y="1657350"/>
            <a:ext cx="2684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作业甲（</a:t>
            </a:r>
            <a:r>
              <a:rPr kumimoji="1" lang="zh-CN" altLang="en-US" sz="2800" b="1" dirty="0">
                <a:solidFill>
                  <a:srgbClr val="FF3300"/>
                </a:solidFill>
                <a:effectLst/>
                <a:latin typeface="Times New Roman" pitchFamily="18" charset="0"/>
                <a:ea typeface="宋体" pitchFamily="2" charset="-122"/>
              </a:rPr>
              <a:t>红</a:t>
            </a:r>
            <a:r>
              <a:rPr kumimoji="1" lang="zh-CN" altLang="en-US" sz="2800" b="1" dirty="0">
                <a:solidFill>
                  <a:srgbClr val="FFC000"/>
                </a:solidFill>
                <a:effectLst/>
                <a:latin typeface="Times New Roman" pitchFamily="18" charset="0"/>
                <a:ea typeface="宋体" pitchFamily="2" charset="-122"/>
              </a:rPr>
              <a:t>黄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sp>
        <p:nvSpPr>
          <p:cNvPr id="34871" name="Text Box 58"/>
          <p:cNvSpPr txBox="1">
            <a:spLocks noChangeArrowheads="1"/>
          </p:cNvSpPr>
          <p:nvPr/>
        </p:nvSpPr>
        <p:spPr bwMode="auto">
          <a:xfrm>
            <a:off x="5776913" y="1657350"/>
            <a:ext cx="2684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作业乙（</a:t>
            </a:r>
            <a:r>
              <a:rPr kumimoji="1" lang="zh-CN" altLang="en-US" sz="2800" b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蓝</a:t>
            </a:r>
            <a:r>
              <a:rPr kumimoji="1" lang="zh-CN" altLang="en-US" sz="2800" b="1">
                <a:solidFill>
                  <a:srgbClr val="00FF00"/>
                </a:solidFill>
                <a:effectLst/>
                <a:latin typeface="Times New Roman" pitchFamily="18" charset="0"/>
                <a:ea typeface="宋体" pitchFamily="2" charset="-122"/>
              </a:rPr>
              <a:t>绿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sp>
        <p:nvSpPr>
          <p:cNvPr id="194619" name="Line 59"/>
          <p:cNvSpPr>
            <a:spLocks noChangeShapeType="1"/>
          </p:cNvSpPr>
          <p:nvPr/>
        </p:nvSpPr>
        <p:spPr bwMode="auto">
          <a:xfrm>
            <a:off x="8461375" y="2339975"/>
            <a:ext cx="374650" cy="1588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4620" name="Line 60"/>
          <p:cNvSpPr>
            <a:spLocks noChangeShapeType="1"/>
          </p:cNvSpPr>
          <p:nvPr/>
        </p:nvSpPr>
        <p:spPr bwMode="auto">
          <a:xfrm>
            <a:off x="3092450" y="6078538"/>
            <a:ext cx="558800" cy="4762"/>
          </a:xfrm>
          <a:prstGeom prst="line">
            <a:avLst/>
          </a:prstGeom>
          <a:noFill/>
          <a:ln w="63500">
            <a:solidFill>
              <a:srgbClr val="FF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4874" name="Text Box 61"/>
          <p:cNvSpPr txBox="1">
            <a:spLocks noChangeArrowheads="1"/>
          </p:cNvSpPr>
          <p:nvPr/>
        </p:nvSpPr>
        <p:spPr bwMode="auto">
          <a:xfrm>
            <a:off x="374650" y="2076450"/>
            <a:ext cx="915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</a:p>
        </p:txBody>
      </p:sp>
      <p:sp>
        <p:nvSpPr>
          <p:cNvPr id="34875" name="Text Box 62"/>
          <p:cNvSpPr txBox="1">
            <a:spLocks noChangeArrowheads="1"/>
          </p:cNvSpPr>
          <p:nvPr/>
        </p:nvSpPr>
        <p:spPr bwMode="auto">
          <a:xfrm>
            <a:off x="374650" y="3154363"/>
            <a:ext cx="696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9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A486A218-C5E6-4B2F-8BAE-BD1CD5811F79}" type="slidenum">
              <a:rPr lang="zh-CN" altLang="en-US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195594" name="Text Box 10"/>
          <p:cNvSpPr txBox="1">
            <a:spLocks noChangeArrowheads="1"/>
          </p:cNvSpPr>
          <p:nvPr/>
        </p:nvSpPr>
        <p:spPr bwMode="auto">
          <a:xfrm>
            <a:off x="655638" y="2027238"/>
            <a:ext cx="7427912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需要解决的问题：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内存管理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，系统必须给多个作业分配内存；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内存保护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，避免一个程序中的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bug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造成整个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系统崩溃，或者是破坏了其他程序的执行；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调度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，系统必须在多个作业中不断地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进行切换，选择其中的一个去使用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进程通信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，系统必须去管理各个并行运行的作业之间的交互关系。</a:t>
            </a:r>
          </a:p>
        </p:txBody>
      </p:sp>
      <p:sp>
        <p:nvSpPr>
          <p:cNvPr id="195595" name="Text Box 11"/>
          <p:cNvSpPr txBox="1">
            <a:spLocks noChangeArrowheads="1"/>
          </p:cNvSpPr>
          <p:nvPr/>
        </p:nvSpPr>
        <p:spPr bwMode="auto">
          <a:xfrm>
            <a:off x="1384300" y="1268413"/>
            <a:ext cx="6607175" cy="641350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kumimoji="1" lang="zh-CN" altLang="en-US" sz="3600" b="1">
                <a:effectLst/>
                <a:latin typeface="Times New Roman" pitchFamily="18" charset="0"/>
                <a:ea typeface="宋体" pitchFamily="2" charset="-122"/>
              </a:rPr>
              <a:t>如何构造一个多道批处理系统？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5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5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5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5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5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5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5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5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5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5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5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5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4" grpId="0" build="p" autoUpdateAnimBg="0"/>
      <p:bldP spid="19559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CC011D32-BC6C-471D-8975-877CCF3FF4C6}" type="slidenum">
              <a:rPr lang="zh-CN" altLang="en-US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655638" y="1849438"/>
            <a:ext cx="7902575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系统非常复杂，人们缺少经验；</a:t>
            </a:r>
          </a:p>
          <a:p>
            <a:pPr eaLnBrk="1" hangingPunct="1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完全用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汇编语言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编写；</a:t>
            </a:r>
          </a:p>
          <a:p>
            <a:pPr eaLnBrk="1" hangingPunct="1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IBM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OS/360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，第一个为一系列计算机设计的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操作系统，从最小的机器到最大的机器。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1963</a:t>
            </a:r>
            <a:b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年提出，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1968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年才开始工作。发布时，带着已知的</a:t>
            </a: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1000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多个</a:t>
            </a: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bug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eaLnBrk="1" hangingPunct="1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引发了研究兴趣，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最终成为一门重要的学科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922588" y="1131888"/>
            <a:ext cx="3051175" cy="641350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难不难？ </a:t>
            </a: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难！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495300" y="5562600"/>
            <a:ext cx="78581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缺点：只是解决了</a:t>
            </a: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与</a:t>
            </a: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设备之间的并行运行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      问题，</a:t>
            </a:r>
            <a:r>
              <a:rPr kumimoji="1" lang="zh-CN" altLang="en-US" sz="2800" b="1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没有解决用户的响应时间要求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 rot="20620106">
            <a:off x="5522857" y="768932"/>
            <a:ext cx="3381244" cy="19389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OSDI</a:t>
            </a:r>
            <a:r>
              <a:rPr lang="zh-CN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1994</a:t>
            </a:r>
          </a:p>
          <a:p>
            <a:r>
              <a:rPr lang="en-US" altLang="zh-CN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SOSP</a:t>
            </a:r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1967</a:t>
            </a:r>
          </a:p>
          <a:p>
            <a:r>
              <a:rPr lang="en-US" altLang="zh-CN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ASPLOS</a:t>
            </a:r>
            <a:r>
              <a:rPr lang="zh-CN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82</a:t>
            </a:r>
            <a:endParaRPr lang="zh-CN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96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96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96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uiExpand="1" build="p" autoUpdateAnimBg="0"/>
      <p:bldP spid="196613" grpId="0" animBg="1" autoUpdateAnimBg="0"/>
      <p:bldP spid="196614" grpId="0" autoUpdateAnimBg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3BA698C7-5FF2-4B3F-8C4A-A02A406591DE}" type="slidenum">
              <a:rPr lang="zh-CN" altLang="en-US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38200" y="4895850"/>
            <a:ext cx="304800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97638" name="Rectangle 6"/>
          <p:cNvSpPr>
            <a:spLocks noChangeArrowheads="1"/>
          </p:cNvSpPr>
          <p:nvPr/>
        </p:nvSpPr>
        <p:spPr bwMode="auto">
          <a:xfrm>
            <a:off x="971600" y="4337050"/>
            <a:ext cx="7867600" cy="198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计算机比较贵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，只有一台；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终端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（显示器、键盘、鼠标等）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比较便宜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，人手一台；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所有用户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可与系统即时交互，调试比较方便。</a:t>
            </a:r>
          </a:p>
        </p:txBody>
      </p:sp>
      <p:sp>
        <p:nvSpPr>
          <p:cNvPr id="197639" name="Rectangle 7"/>
          <p:cNvSpPr>
            <a:spLocks noChangeArrowheads="1"/>
          </p:cNvSpPr>
          <p:nvPr/>
        </p:nvSpPr>
        <p:spPr bwMode="auto">
          <a:xfrm>
            <a:off x="2381250" y="1409700"/>
            <a:ext cx="5080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硬件较以前便宜，人力昂贵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14338" y="1366838"/>
            <a:ext cx="1606550" cy="755650"/>
            <a:chOff x="261" y="369"/>
            <a:chExt cx="1012" cy="410"/>
          </a:xfrm>
        </p:grpSpPr>
        <p:sp>
          <p:nvSpPr>
            <p:cNvPr id="37899" name="Text Box 9"/>
            <p:cNvSpPr txBox="1">
              <a:spLocks noChangeArrowheads="1"/>
            </p:cNvSpPr>
            <p:nvPr/>
          </p:nvSpPr>
          <p:spPr bwMode="auto">
            <a:xfrm>
              <a:off x="261" y="369"/>
              <a:ext cx="1012" cy="3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kumimoji="1" lang="en-US" altLang="zh-CN" sz="3200" b="1">
                  <a:effectLst/>
                  <a:latin typeface="Times New Roman" pitchFamily="18" charset="0"/>
                  <a:ea typeface="宋体" pitchFamily="2" charset="-122"/>
                </a:rPr>
                <a:t>Phase  3</a:t>
              </a:r>
            </a:p>
          </p:txBody>
        </p:sp>
        <p:sp>
          <p:nvSpPr>
            <p:cNvPr id="197642" name="Line 10"/>
            <p:cNvSpPr>
              <a:spLocks noChangeShapeType="1"/>
            </p:cNvSpPr>
            <p:nvPr/>
          </p:nvSpPr>
          <p:spPr bwMode="auto">
            <a:xfrm>
              <a:off x="261" y="779"/>
              <a:ext cx="1012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97643" name="Rectangle 11"/>
          <p:cNvSpPr>
            <a:spLocks noChangeArrowheads="1"/>
          </p:cNvSpPr>
          <p:nvPr/>
        </p:nvSpPr>
        <p:spPr bwMode="auto">
          <a:xfrm>
            <a:off x="604838" y="2359025"/>
            <a:ext cx="4468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effectLst/>
                <a:latin typeface="Times New Roman" pitchFamily="18" charset="0"/>
                <a:ea typeface="宋体" pitchFamily="2" charset="-122"/>
              </a:rPr>
              <a:t>70</a:t>
            </a: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年代中－至今：</a:t>
            </a:r>
            <a:r>
              <a:rPr kumimoji="1" lang="zh-CN" altLang="en-US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分时系统</a:t>
            </a:r>
          </a:p>
        </p:txBody>
      </p:sp>
      <p:sp>
        <p:nvSpPr>
          <p:cNvPr id="197644" name="Text Box 12"/>
          <p:cNvSpPr txBox="1">
            <a:spLocks noChangeArrowheads="1"/>
          </p:cNvSpPr>
          <p:nvPr/>
        </p:nvSpPr>
        <p:spPr bwMode="auto">
          <a:xfrm>
            <a:off x="414338" y="3021013"/>
            <a:ext cx="861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多个用户通过各自的终端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楷体_GB2312" pitchFamily="49" charset="-122"/>
              </a:rPr>
              <a:t>分享地使用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楷体_GB2312" pitchFamily="49" charset="-122"/>
              </a:rPr>
              <a:t>同一台计算机。</a:t>
            </a:r>
          </a:p>
        </p:txBody>
      </p:sp>
      <p:sp>
        <p:nvSpPr>
          <p:cNvPr id="197645" name="Rectangle 13"/>
          <p:cNvSpPr>
            <a:spLocks noChangeArrowheads="1"/>
          </p:cNvSpPr>
          <p:nvPr/>
        </p:nvSpPr>
        <p:spPr bwMode="auto">
          <a:xfrm>
            <a:off x="649288" y="373380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交互式分时：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8" grpId="0" autoUpdateAnimBg="0"/>
      <p:bldP spid="197639" grpId="0" autoUpdateAnimBg="0"/>
      <p:bldP spid="197643" grpId="0" autoUpdateAnimBg="0"/>
      <p:bldP spid="197644" grpId="0" autoUpdateAnimBg="0"/>
      <p:bldP spid="19764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47E6DAB-19D9-4E5B-A7E1-D7F969BEA7F4}" type="slidenum">
              <a:rPr lang="zh-CN" altLang="en-US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198667" name="Rectangle 11"/>
          <p:cNvSpPr>
            <a:spLocks noChangeArrowheads="1"/>
          </p:cNvSpPr>
          <p:nvPr/>
        </p:nvSpPr>
        <p:spPr bwMode="auto">
          <a:xfrm>
            <a:off x="2589213" y="1628775"/>
            <a:ext cx="3854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600" b="1">
                <a:effectLst/>
                <a:latin typeface="Times New Roman" pitchFamily="18" charset="0"/>
                <a:ea typeface="宋体" pitchFamily="2" charset="-122"/>
              </a:rPr>
              <a:t>一些分时操作系统</a:t>
            </a:r>
          </a:p>
        </p:txBody>
      </p:sp>
      <p:sp>
        <p:nvSpPr>
          <p:cNvPr id="198668" name="Text Box 12"/>
          <p:cNvSpPr txBox="1">
            <a:spLocks noChangeArrowheads="1"/>
          </p:cNvSpPr>
          <p:nvPr/>
        </p:nvSpPr>
        <p:spPr bwMode="auto">
          <a:xfrm>
            <a:off x="635000" y="2565400"/>
            <a:ext cx="7554825" cy="5847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sz="32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CTSS</a:t>
            </a:r>
            <a:r>
              <a:rPr lang="zh-CN" altLang="en-US" sz="32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32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Compatible Time-Sharing System</a:t>
            </a:r>
            <a:endParaRPr kumimoji="1" lang="zh-CN" altLang="en-US" sz="3200" dirty="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8669" name="Text Box 13" descr="蓝色砂纸"/>
          <p:cNvSpPr txBox="1">
            <a:spLocks noChangeArrowheads="1"/>
          </p:cNvSpPr>
          <p:nvPr/>
        </p:nvSpPr>
        <p:spPr bwMode="auto">
          <a:xfrm>
            <a:off x="1116013" y="3603625"/>
            <a:ext cx="7598555" cy="230832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Char char="–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 由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MIT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开发（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1961-1973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）；</a:t>
            </a:r>
          </a:p>
          <a:p>
            <a:pPr>
              <a:lnSpc>
                <a:spcPct val="150000"/>
              </a:lnSpc>
              <a:buFontTx/>
              <a:buChar char="–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 最早的分时系统之一；</a:t>
            </a:r>
          </a:p>
          <a:p>
            <a:pPr>
              <a:lnSpc>
                <a:spcPct val="150000"/>
              </a:lnSpc>
              <a:buFontTx/>
              <a:buChar char="–"/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 在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调度方面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进行了一些开拓性的工作。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7" grpId="0" autoUpdateAnimBg="0"/>
      <p:bldP spid="198668" grpId="0" animBg="1" autoUpdateAnimBg="0"/>
      <p:bldP spid="19866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8067FFD6-A4F7-4964-A15F-528B80834835}" type="slidenum">
              <a:rPr lang="zh-CN" altLang="en-US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323850" y="1844675"/>
            <a:ext cx="2200275" cy="51911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sz="28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MULTICS</a:t>
            </a:r>
            <a:r>
              <a:rPr lang="zh-CN" altLang="en-US" sz="28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：</a:t>
            </a:r>
            <a:endParaRPr kumimoji="1" lang="zh-CN" altLang="en-US" sz="280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9686" name="Text Box 6" descr="蓝色砂纸"/>
          <p:cNvSpPr txBox="1">
            <a:spLocks noChangeArrowheads="1"/>
          </p:cNvSpPr>
          <p:nvPr/>
        </p:nvSpPr>
        <p:spPr bwMode="auto">
          <a:xfrm>
            <a:off x="395536" y="2492896"/>
            <a:ext cx="8280920" cy="384464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25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1964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年，由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MIT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、贝尔实验室和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GE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联合开发；</a:t>
            </a:r>
          </a:p>
          <a:p>
            <a:pPr>
              <a:lnSpc>
                <a:spcPct val="125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设计目标是“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公用计算服务系统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”，大量用户终端通过电话线接入计算机主机；</a:t>
            </a:r>
          </a:p>
          <a:p>
            <a:pPr>
              <a:lnSpc>
                <a:spcPct val="125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系统庞大而复杂，研制难度超出了所有人预料</a:t>
            </a:r>
            <a:r>
              <a:rPr kumimoji="1" lang="zh-CN" altLang="zh-CN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贝尔实验室和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GE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先后退出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。于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1969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年投入使用；</a:t>
            </a:r>
          </a:p>
          <a:p>
            <a:pPr>
              <a:lnSpc>
                <a:spcPct val="125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引入了许多现代操作系统领域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概念雏形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，对随后操作系统的发展有着巨大的影响。</a:t>
            </a:r>
          </a:p>
        </p:txBody>
      </p: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2620963" y="1912938"/>
            <a:ext cx="5726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 dirty="0" err="1">
                <a:effectLst/>
                <a:latin typeface="Times New Roman" pitchFamily="18" charset="0"/>
                <a:ea typeface="宋体" pitchFamily="2" charset="-122"/>
              </a:rPr>
              <a:t>MULTiplexed</a:t>
            </a:r>
            <a:r>
              <a:rPr kumimoji="1" lang="en-US" altLang="zh-CN" sz="2000" b="1" dirty="0">
                <a:effectLst/>
                <a:latin typeface="Times New Roman" pitchFamily="18" charset="0"/>
                <a:ea typeface="宋体" pitchFamily="2" charset="-122"/>
              </a:rPr>
              <a:t> Information and Computing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5" grpId="0" animBg="1" autoUpdateAnimBg="0"/>
      <p:bldP spid="199686" grpId="0" animBg="1" autoUpdateAnimBg="0"/>
      <p:bldP spid="199687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84A5B33-D034-4938-BD85-0DCD14D24784}" type="slidenum">
              <a:rPr lang="zh-CN" altLang="en-US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179512" y="1127125"/>
            <a:ext cx="1450975" cy="51911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zh-CN" sz="28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lang="zh-CN" altLang="en-US" sz="28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：</a:t>
            </a:r>
            <a:endParaRPr kumimoji="1" lang="zh-CN" altLang="en-US" sz="280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0711" name="Text Box 7" descr="蓝色砂纸"/>
          <p:cNvSpPr txBox="1">
            <a:spLocks noChangeArrowheads="1"/>
          </p:cNvSpPr>
          <p:nvPr/>
        </p:nvSpPr>
        <p:spPr bwMode="auto">
          <a:xfrm>
            <a:off x="189457" y="1700808"/>
            <a:ext cx="8817843" cy="473155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8925" indent="-28892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>
              <a:lnSpc>
                <a:spcPct val="120000"/>
              </a:lnSpc>
              <a:buFontTx/>
              <a:buChar char="–"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1969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年，贝尔实验室的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Ken Thompson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MULTICS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上编写了一个叫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“太空旅行”的游戏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，模拟一个飞行员驾驶一艘宇宙飞船在太阳系当中遨游，并且可以在各种星体上着陆。后来他们对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MULTICS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的访问被关闭了，因此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Thompson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在贝尔实验室找了一台无人使用的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计算机，然后和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Dennis Ritchie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在一台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GE-635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计算机上，利用其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GECOS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所提供的一个交叉汇编器，把空间旅行游戏用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汇编语言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重新编写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，然后用穿孔纸带把它转移到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上；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animBg="1" autoUpdateAnimBg="0"/>
      <p:bldP spid="200711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134AEE8E-E954-40BA-83FC-3B8D09F971E5}" type="slidenum">
              <a:rPr lang="zh-CN" altLang="en-US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201732" name="Text Box 4" descr="蓝色砂纸"/>
          <p:cNvSpPr txBox="1">
            <a:spLocks noChangeArrowheads="1"/>
          </p:cNvSpPr>
          <p:nvPr/>
        </p:nvSpPr>
        <p:spPr bwMode="auto">
          <a:xfrm>
            <a:off x="549275" y="555625"/>
            <a:ext cx="8131175" cy="596471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30000"/>
              </a:spcBef>
              <a:buFontTx/>
              <a:buChar char="–"/>
            </a:pP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后来，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Thompson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Ritchie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等人开始为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编写一个新的操作系统。在写好了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文件系统和一组基本的软件工具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以后，他们编写了一个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的汇编器，这样他们就能够直接在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上编程了。到了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1970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年，操作系统的基本元素都已经完成了，他们给系统起了一个名字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(</a:t>
            </a:r>
            <a:r>
              <a:rPr kumimoji="1" lang="en-US" altLang="zh-CN" sz="2400" b="1" dirty="0" err="1">
                <a:effectLst/>
                <a:latin typeface="Times New Roman" pitchFamily="18" charset="0"/>
                <a:ea typeface="宋体" pitchFamily="2" charset="-122"/>
              </a:rPr>
              <a:t>UNICS:UNiplexed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 Information and Computing Service);</a:t>
            </a:r>
          </a:p>
          <a:p>
            <a:pPr>
              <a:spcBef>
                <a:spcPct val="30000"/>
              </a:spcBef>
              <a:buFontTx/>
              <a:buChar char="–"/>
            </a:pP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1970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年夏，研究小组得到了一台新机器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PDP-11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，因此把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系统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从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PDP-7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移植到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PDP-11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，这项工作非常繁琐，因为整个系统都是用汇编语言来编写的。研究小组开始考虑用高级语言来重写整个系统，以提高系统的可移植性和可理解性。于是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Thompson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发明了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语言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，但这种语言过于简单，数据无类型；</a:t>
            </a:r>
            <a:endParaRPr kumimoji="1" lang="en-US" altLang="zh-CN" sz="24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30000"/>
              </a:spcBef>
              <a:buFontTx/>
              <a:buChar char="–"/>
            </a:pP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1972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年，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Ritchie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发明了著名的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语言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，因此两人把整个系统用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C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语言重写了；</a:t>
            </a:r>
          </a:p>
          <a:p>
            <a:pPr>
              <a:spcBef>
                <a:spcPct val="30000"/>
              </a:spcBef>
              <a:buFontTx/>
              <a:buChar char="–"/>
            </a:pP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由于两人的杰出工作，</a:t>
            </a:r>
            <a:r>
              <a:rPr kumimoji="1" lang="en-US" altLang="zh-CN" sz="2400" b="1" dirty="0">
                <a:effectLst/>
                <a:latin typeface="Times New Roman" pitchFamily="18" charset="0"/>
                <a:ea typeface="宋体" pitchFamily="2" charset="-122"/>
              </a:rPr>
              <a:t>1983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年他们获得了</a:t>
            </a:r>
            <a:r>
              <a:rPr kumimoji="1" lang="en-US" altLang="zh-CN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ACM</a:t>
            </a:r>
            <a:r>
              <a:rPr kumimoji="1" lang="zh-CN" altLang="en-US" sz="24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图灵奖</a:t>
            </a:r>
            <a:r>
              <a:rPr kumimoji="1" lang="zh-CN" altLang="en-US" sz="24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17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01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01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201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201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2" grpId="0" build="p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3B9A7CE-D097-45F4-9BCD-13D70499747A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1043608" y="200834"/>
            <a:ext cx="6985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bg1"/>
                </a:solidFill>
                <a:effectLst/>
                <a:latin typeface="宋体" pitchFamily="2" charset="-122"/>
                <a:ea typeface="宋体" pitchFamily="2" charset="-122"/>
              </a:rPr>
              <a:t>第一次课堂抽测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95542"/>
            <a:ext cx="8566252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9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3C292086-B68D-40F0-9DD9-8FFDA6EB5CEC}" type="slidenum">
              <a:rPr lang="zh-CN" altLang="en-US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202755" name="Text Box 3" descr="蓝色砂纸"/>
          <p:cNvSpPr txBox="1">
            <a:spLocks noChangeArrowheads="1"/>
          </p:cNvSpPr>
          <p:nvPr/>
        </p:nvSpPr>
        <p:spPr bwMode="auto">
          <a:xfrm>
            <a:off x="395536" y="1333211"/>
            <a:ext cx="8424738" cy="4961551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14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是用高级语言编写的，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能够在不同的硬件平台之间移植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，是一种能够在笔记本电脑、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PC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机、工作站甚至是巨型机上运行的操作系统；</a:t>
            </a:r>
          </a:p>
          <a:p>
            <a:pPr>
              <a:lnSpc>
                <a:spcPct val="114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是现代操作系统的代表，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运行时的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安全性、可靠性以及强大的计算能力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赢得了广大用户的信赖，已经成为一种不断发展的、商业化的操作系统；</a:t>
            </a:r>
          </a:p>
          <a:p>
            <a:pPr>
              <a:lnSpc>
                <a:spcPct val="114000"/>
              </a:lnSpc>
              <a:buFontTx/>
              <a:buChar char="–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获得了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广泛的发展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Berkeley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大学的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BSD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(Berkeley Software Distribution)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Tanenbaum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MINIX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Linus Torvalds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Linux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IBM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AIX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Sun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Solaris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系统等等。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BC55645-217C-44ED-A75F-7A08C1B7B73F}" type="slidenum">
              <a:rPr lang="zh-CN" altLang="en-US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204803" name="Rectangle 3"/>
          <p:cNvSpPr>
            <a:spLocks noChangeArrowheads="1"/>
          </p:cNvSpPr>
          <p:nvPr/>
        </p:nvSpPr>
        <p:spPr bwMode="auto">
          <a:xfrm>
            <a:off x="368300" y="1092200"/>
            <a:ext cx="8355013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计算机非常便宜，可以人手一台，</a:t>
            </a:r>
            <a:r>
              <a:rPr kumimoji="1" lang="en-US" altLang="zh-CN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Apple II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IBM PC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等；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1974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Intel 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推出</a:t>
            </a:r>
            <a:r>
              <a:rPr kumimoji="1" lang="en-US" altLang="zh-CN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8080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芯片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，请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Gary 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Kildall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设计了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CP/M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——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第一个个人计算机操作系统。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Gary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由此成立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Digital Research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公司；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1980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年，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IBM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需要为他们的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PC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机安装操作系统，但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Gary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居然未予重视，机遇落在了微软身上，微软收购了西雅图计算机产品公司的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DOS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操作系统，创建了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MS-DOS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商业应用推动了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软件工业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：字处理器、制表软件、数据库。市场划分为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三层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：硬件、操作系统和应用软件。</a:t>
            </a:r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2381250" y="500063"/>
            <a:ext cx="5080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硬件很便宜，人力依然昂贵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4338" y="457200"/>
            <a:ext cx="1606550" cy="650875"/>
            <a:chOff x="261" y="369"/>
            <a:chExt cx="1012" cy="410"/>
          </a:xfrm>
        </p:grpSpPr>
        <p:sp>
          <p:nvSpPr>
            <p:cNvPr id="44039" name="Text Box 6"/>
            <p:cNvSpPr txBox="1">
              <a:spLocks noChangeArrowheads="1"/>
            </p:cNvSpPr>
            <p:nvPr/>
          </p:nvSpPr>
          <p:spPr bwMode="auto">
            <a:xfrm>
              <a:off x="261" y="369"/>
              <a:ext cx="1012" cy="36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kumimoji="1" lang="en-US" altLang="zh-CN" sz="3200" b="1">
                  <a:solidFill>
                    <a:srgbClr val="CC0000"/>
                  </a:solidFill>
                  <a:effectLst/>
                  <a:latin typeface="Times New Roman" pitchFamily="18" charset="0"/>
                  <a:ea typeface="宋体" pitchFamily="2" charset="-122"/>
                </a:rPr>
                <a:t>Phase  4</a:t>
              </a:r>
            </a:p>
          </p:txBody>
        </p:sp>
        <p:sp>
          <p:nvSpPr>
            <p:cNvPr id="204807" name="Line 7"/>
            <p:cNvSpPr>
              <a:spLocks noChangeShapeType="1"/>
            </p:cNvSpPr>
            <p:nvPr/>
          </p:nvSpPr>
          <p:spPr bwMode="auto">
            <a:xfrm>
              <a:off x="261" y="779"/>
              <a:ext cx="1012" cy="0"/>
            </a:xfrm>
            <a:prstGeom prst="line">
              <a:avLst/>
            </a:prstGeom>
            <a:noFill/>
            <a:ln w="38100" cmpd="dbl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  <p:bldP spid="20480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D3BEC96-CA86-4BD6-8CC8-88B76C8E3868}" type="slidenum">
              <a:rPr lang="zh-CN" altLang="en-US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395287" y="1879776"/>
            <a:ext cx="8428037" cy="45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规模庞大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：数以千万行的代码，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Linux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千万行，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Windows NT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千万行，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Windows 2000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约</a:t>
            </a:r>
            <a:r>
              <a:rPr kumimoji="1" lang="en-US" altLang="zh-CN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4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千万行，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Vista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约</a:t>
            </a:r>
            <a:r>
              <a:rPr kumimoji="1" lang="en-US" altLang="zh-CN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5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千万行，</a:t>
            </a:r>
            <a:r>
              <a:rPr kumimoji="1" lang="en-US" altLang="zh-TW" sz="2800" b="1" dirty="0">
                <a:effectLst/>
                <a:latin typeface="Times New Roman" pitchFamily="18" charset="0"/>
                <a:ea typeface="宋体" pitchFamily="2" charset="-122"/>
              </a:rPr>
              <a:t>2005</a:t>
            </a:r>
            <a:r>
              <a:rPr kumimoji="1" lang="zh-TW" altLang="en-US" sz="2800" b="1" dirty="0">
                <a:effectLst/>
                <a:latin typeface="Times New Roman" pitchFamily="18" charset="0"/>
                <a:ea typeface="宋体" pitchFamily="2" charset="-122"/>
              </a:rPr>
              <a:t>年的</a:t>
            </a:r>
            <a:r>
              <a:rPr kumimoji="1" lang="en-US" altLang="zh-TW" sz="2800" b="1" dirty="0">
                <a:effectLst/>
                <a:latin typeface="Times New Roman" pitchFamily="18" charset="0"/>
                <a:ea typeface="宋体" pitchFamily="2" charset="-122"/>
              </a:rPr>
              <a:t>Mac OS X</a:t>
            </a:r>
            <a:r>
              <a:rPr kumimoji="1" lang="zh-TW" altLang="en-US" sz="2800" b="1" dirty="0">
                <a:effectLst/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TW" sz="2800" b="1" dirty="0">
                <a:effectLst/>
                <a:latin typeface="Times New Roman" pitchFamily="18" charset="0"/>
                <a:ea typeface="宋体" pitchFamily="2" charset="-122"/>
              </a:rPr>
              <a:t>10.4</a:t>
            </a:r>
            <a:r>
              <a:rPr kumimoji="1" lang="zh-TW" altLang="en-US" sz="2800" b="1" dirty="0">
                <a:effectLst/>
                <a:latin typeface="Times New Roman" pitchFamily="18" charset="0"/>
                <a:ea typeface="宋体" pitchFamily="2" charset="-122"/>
              </a:rPr>
              <a:t>）达到了</a:t>
            </a:r>
            <a:r>
              <a:rPr kumimoji="1" lang="en-US" altLang="zh-TW" sz="2800" b="1" dirty="0">
                <a:effectLst/>
                <a:latin typeface="Times New Roman" pitchFamily="18" charset="0"/>
                <a:ea typeface="宋体" pitchFamily="2" charset="-122"/>
              </a:rPr>
              <a:t>8500</a:t>
            </a:r>
            <a:r>
              <a:rPr kumimoji="1" lang="zh-TW" altLang="en-US" sz="2800" b="1" dirty="0">
                <a:effectLst/>
                <a:latin typeface="Times New Roman" pitchFamily="18" charset="0"/>
                <a:ea typeface="宋体" pitchFamily="2" charset="-122"/>
              </a:rPr>
              <a:t>万行；</a:t>
            </a:r>
            <a:endParaRPr kumimoji="1" lang="zh-CN" altLang="en-US" sz="28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极为复杂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：功能繁杂、相互关联；用户行为难以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预测；性能非常重要；必须运行在各种硬件平台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上，必须兼容以前的软件；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互联时代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：网络连接你我他，信息共享，基于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网络的应用（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WWW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Email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、新闻组、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QQ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、微博、微信、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Facebook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Twitter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等）。</a:t>
            </a: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2381250" y="1167606"/>
            <a:ext cx="30400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今天的操作系统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14338" y="1124744"/>
            <a:ext cx="1708150" cy="650875"/>
            <a:chOff x="261" y="369"/>
            <a:chExt cx="1076" cy="410"/>
          </a:xfrm>
        </p:grpSpPr>
        <p:sp>
          <p:nvSpPr>
            <p:cNvPr id="45063" name="Text Box 10"/>
            <p:cNvSpPr txBox="1">
              <a:spLocks noChangeArrowheads="1"/>
            </p:cNvSpPr>
            <p:nvPr/>
          </p:nvSpPr>
          <p:spPr bwMode="auto">
            <a:xfrm>
              <a:off x="261" y="369"/>
              <a:ext cx="1076" cy="3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kumimoji="1" lang="en-US" altLang="zh-CN" sz="3200" b="1">
                  <a:effectLst/>
                  <a:latin typeface="Times New Roman" pitchFamily="18" charset="0"/>
                  <a:ea typeface="宋体" pitchFamily="2" charset="-122"/>
                </a:rPr>
                <a:t>Phase  5 </a:t>
              </a:r>
            </a:p>
          </p:txBody>
        </p:sp>
        <p:sp>
          <p:nvSpPr>
            <p:cNvPr id="205835" name="Line 11"/>
            <p:cNvSpPr>
              <a:spLocks noChangeShapeType="1"/>
            </p:cNvSpPr>
            <p:nvPr/>
          </p:nvSpPr>
          <p:spPr bwMode="auto">
            <a:xfrm>
              <a:off x="261" y="779"/>
              <a:ext cx="1012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2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CED8520-33D3-4F6F-8C0F-DA5584038899}" type="slidenum">
              <a:rPr lang="zh-CN" altLang="en-US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1</a:t>
            </a:r>
            <a:r>
              <a:rPr lang="en-US" altLang="en-US" sz="4400">
                <a:latin typeface="Times New Roman" pitchFamily="18" charset="0"/>
                <a:ea typeface="隶书" pitchFamily="49" charset="-122"/>
              </a:rPr>
              <a:t>.</a:t>
            </a:r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4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400">
                <a:latin typeface="隶书" pitchFamily="49" charset="-122"/>
                <a:ea typeface="隶书" pitchFamily="49" charset="-122"/>
              </a:rPr>
              <a:t>操作系统的类型 </a:t>
            </a:r>
            <a:endParaRPr lang="zh-CN" altLang="en-US" sz="440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6085" name="Rectangle 9"/>
          <p:cNvSpPr>
            <a:spLocks noChangeArrowheads="1"/>
          </p:cNvSpPr>
          <p:nvPr/>
        </p:nvSpPr>
        <p:spPr bwMode="auto">
          <a:xfrm>
            <a:off x="381000" y="16764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</a:pPr>
            <a:r>
              <a:rPr kumimoji="1" lang="zh-CN" altLang="en-US" sz="3200" b="1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批处理操作系统</a:t>
            </a:r>
            <a:r>
              <a:rPr kumimoji="1" lang="zh-CN" altLang="en-US" sz="3200" b="1">
                <a:effectLst/>
                <a:latin typeface="楷体_GB2312" pitchFamily="49" charset="-122"/>
                <a:ea typeface="楷体_GB2312" pitchFamily="49" charset="-122"/>
              </a:rPr>
              <a:t>（多道批处理）</a:t>
            </a:r>
          </a:p>
        </p:txBody>
      </p:sp>
      <p:sp>
        <p:nvSpPr>
          <p:cNvPr id="46086" name="Rectangle 10"/>
          <p:cNvSpPr>
            <a:spLocks noChangeArrowheads="1"/>
          </p:cNvSpPr>
          <p:nvPr/>
        </p:nvSpPr>
        <p:spPr bwMode="auto">
          <a:xfrm>
            <a:off x="381000" y="2316163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 b="1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分时操作系统</a:t>
            </a:r>
          </a:p>
        </p:txBody>
      </p:sp>
      <p:sp>
        <p:nvSpPr>
          <p:cNvPr id="46087" name="Rectangle 11"/>
          <p:cNvSpPr>
            <a:spLocks noChangeArrowheads="1"/>
          </p:cNvSpPr>
          <p:nvPr/>
        </p:nvSpPr>
        <p:spPr bwMode="auto">
          <a:xfrm>
            <a:off x="381000" y="2955925"/>
            <a:ext cx="800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 b="1">
                <a:effectLst/>
                <a:latin typeface="楷体_GB2312" pitchFamily="49" charset="-122"/>
                <a:ea typeface="楷体_GB2312" pitchFamily="49" charset="-122"/>
              </a:rPr>
              <a:t>实时操作系统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 b="1">
                <a:effectLst/>
                <a:latin typeface="楷体_GB2312" pitchFamily="49" charset="-122"/>
                <a:ea typeface="楷体_GB2312" pitchFamily="49" charset="-122"/>
              </a:rPr>
              <a:t>嵌入式操作系统</a:t>
            </a:r>
          </a:p>
        </p:txBody>
      </p:sp>
      <p:sp>
        <p:nvSpPr>
          <p:cNvPr id="46088" name="Rectangle 12"/>
          <p:cNvSpPr>
            <a:spLocks noChangeArrowheads="1"/>
          </p:cNvSpPr>
          <p:nvPr/>
        </p:nvSpPr>
        <p:spPr bwMode="auto">
          <a:xfrm>
            <a:off x="381000" y="4205288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 b="1">
                <a:effectLst/>
                <a:latin typeface="楷体_GB2312" pitchFamily="49" charset="-122"/>
                <a:ea typeface="楷体_GB2312" pitchFamily="49" charset="-122"/>
              </a:rPr>
              <a:t>个人计算机操作系统</a:t>
            </a:r>
          </a:p>
        </p:txBody>
      </p:sp>
      <p:sp>
        <p:nvSpPr>
          <p:cNvPr id="46089" name="Rectangle 13"/>
          <p:cNvSpPr>
            <a:spLocks noChangeArrowheads="1"/>
          </p:cNvSpPr>
          <p:nvPr/>
        </p:nvSpPr>
        <p:spPr bwMode="auto">
          <a:xfrm>
            <a:off x="381000" y="4840288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43000" lvl="2" indent="-228600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 b="1">
                <a:effectLst/>
                <a:latin typeface="楷体_GB2312" pitchFamily="49" charset="-122"/>
                <a:ea typeface="楷体_GB2312" pitchFamily="49" charset="-122"/>
              </a:rPr>
              <a:t>分布式操作系统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0C4C05B-5E38-4645-87D0-05C9132DE1BF}" type="slidenum">
              <a:rPr lang="zh-CN" altLang="en-US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207881" name="Text Box 9"/>
          <p:cNvSpPr txBox="1">
            <a:spLocks noChangeArrowheads="1"/>
          </p:cNvSpPr>
          <p:nvPr/>
        </p:nvSpPr>
        <p:spPr bwMode="auto">
          <a:xfrm>
            <a:off x="654050" y="504825"/>
            <a:ext cx="2936875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实时操作系统</a:t>
            </a:r>
          </a:p>
        </p:txBody>
      </p:sp>
      <p:sp>
        <p:nvSpPr>
          <p:cNvPr id="207882" name="Text Box 10"/>
          <p:cNvSpPr txBox="1">
            <a:spLocks noChangeArrowheads="1"/>
          </p:cNvSpPr>
          <p:nvPr/>
        </p:nvSpPr>
        <p:spPr bwMode="auto">
          <a:xfrm>
            <a:off x="654050" y="1252538"/>
            <a:ext cx="8042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实时操作系统是指使计算机能及时响应外部事件的</a:t>
            </a: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请求，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在规定的严格时间内完成对该事件的处理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并控制所有实时设备和实时任务协调一致地工作的</a:t>
            </a: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操作系统。</a:t>
            </a:r>
          </a:p>
        </p:txBody>
      </p:sp>
      <p:sp>
        <p:nvSpPr>
          <p:cNvPr id="207883" name="Text Box 11"/>
          <p:cNvSpPr txBox="1">
            <a:spLocks noChangeArrowheads="1"/>
          </p:cNvSpPr>
          <p:nvPr/>
        </p:nvSpPr>
        <p:spPr bwMode="auto">
          <a:xfrm>
            <a:off x="660400" y="3436938"/>
            <a:ext cx="8172450" cy="1801812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主要特征：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实时性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：对外部请求在严格时间范围内作出反应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;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可靠性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：要求高度可靠。</a:t>
            </a:r>
          </a:p>
        </p:txBody>
      </p:sp>
      <p:sp>
        <p:nvSpPr>
          <p:cNvPr id="207884" name="Text Box 12"/>
          <p:cNvSpPr txBox="1">
            <a:spLocks noChangeArrowheads="1"/>
          </p:cNvSpPr>
          <p:nvPr/>
        </p:nvSpPr>
        <p:spPr bwMode="auto">
          <a:xfrm>
            <a:off x="582613" y="5384800"/>
            <a:ext cx="8802410" cy="95410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分两类：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实时过程控制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，用于工业控制、军事控制；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实时通信处理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，用于电信、银行、订票、股票等领域。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7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81" grpId="0" animBg="1" autoUpdateAnimBg="0"/>
      <p:bldP spid="207882" grpId="0" autoUpdateAnimBg="0"/>
      <p:bldP spid="207883" grpId="0" autoUpdateAnimBg="0"/>
      <p:bldP spid="207884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12CECD75-D47A-4C1C-8DA3-8C25CBF36DB7}" type="slidenum">
              <a:rPr lang="zh-CN" altLang="en-US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654050" y="1341438"/>
            <a:ext cx="3395663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嵌入式操作系统</a:t>
            </a: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654050" y="2200275"/>
            <a:ext cx="8170863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嵌入式操作系统就是运行在嵌入式系统环境中的操作系统。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嵌入式系统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MP3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播放器、手机、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PDA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、机顶盒、机器人、自动售货机、视频电话、智能防盗系统、国家电力监控网、智能终端，等等；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典型例子：</a:t>
            </a:r>
          </a:p>
          <a:p>
            <a:pPr eaLnBrk="1" hangingPunct="1">
              <a:spcBef>
                <a:spcPct val="20000"/>
              </a:spcBef>
            </a:pP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VxWorks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、嵌入式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Linux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uC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/OS-II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Windows CE</a:t>
            </a:r>
          </a:p>
          <a:p>
            <a:pPr eaLnBrk="1" hangingPunct="1">
              <a:spcBef>
                <a:spcPct val="20000"/>
              </a:spcBef>
            </a:pP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PalmOS</a:t>
            </a:r>
            <a:endParaRPr kumimoji="1" lang="en-US" altLang="zh-CN" sz="28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8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8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8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8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8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8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8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8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2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468DFFC-A274-43EA-9600-C3152C9C97EC}" type="slidenum">
              <a:rPr lang="zh-CN" altLang="en-US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190625"/>
            <a:ext cx="2855912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109663"/>
            <a:ext cx="3105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4670425" y="3476625"/>
            <a:ext cx="3513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SzPct val="75000"/>
              <a:buFont typeface="Wingdings" pitchFamily="2" charset="2"/>
              <a:buNone/>
            </a:pPr>
            <a:r>
              <a:rPr kumimoji="1" lang="zh-CN" altLang="en-US" sz="2400" b="1">
                <a:effectLst/>
                <a:latin typeface="Arial" charset="0"/>
                <a:ea typeface="宋体" pitchFamily="2" charset="-122"/>
              </a:rPr>
              <a:t>移动机器人平台</a:t>
            </a:r>
            <a:r>
              <a:rPr kumimoji="1" lang="en-US" altLang="zh-CN" sz="2400" b="1">
                <a:effectLst/>
                <a:latin typeface="Arial" charset="0"/>
                <a:ea typeface="宋体" pitchFamily="2" charset="-122"/>
              </a:rPr>
              <a:t>(WinCE)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55625" y="3440113"/>
            <a:ext cx="324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>
                <a:effectLst/>
                <a:latin typeface="Times New Roman" pitchFamily="18" charset="0"/>
                <a:ea typeface="宋体" pitchFamily="2" charset="-122"/>
              </a:rPr>
              <a:t>火星探测车 </a:t>
            </a:r>
            <a:r>
              <a:rPr kumimoji="1" lang="en-US" altLang="zh-CN" sz="2400" b="1">
                <a:effectLst/>
                <a:latin typeface="Times New Roman" pitchFamily="18" charset="0"/>
                <a:ea typeface="宋体" pitchFamily="2" charset="-122"/>
              </a:rPr>
              <a:t>(VxWorks)</a:t>
            </a:r>
          </a:p>
        </p:txBody>
      </p:sp>
      <p:pic>
        <p:nvPicPr>
          <p:cNvPr id="46088" name="Picture 8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42" y="3933825"/>
            <a:ext cx="9715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69913" y="6069013"/>
            <a:ext cx="4143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SzPct val="75000"/>
              <a:buFont typeface="Wingdings" pitchFamily="2" charset="2"/>
              <a:buNone/>
            </a:pPr>
            <a:r>
              <a:rPr kumimoji="1" lang="zh-CN" altLang="en-US" sz="2000" b="1" dirty="0">
                <a:effectLst/>
                <a:latin typeface="Arial" charset="0"/>
                <a:ea typeface="宋体" pitchFamily="2" charset="-122"/>
              </a:rPr>
              <a:t>智能手机</a:t>
            </a:r>
            <a:r>
              <a:rPr kumimoji="1" lang="en-US" altLang="zh-CN" sz="2000" b="1" dirty="0">
                <a:effectLst/>
                <a:latin typeface="Arial" charset="0"/>
                <a:ea typeface="宋体" pitchFamily="2" charset="-122"/>
              </a:rPr>
              <a:t>(WinCE</a:t>
            </a:r>
            <a:r>
              <a:rPr kumimoji="1" lang="zh-CN" altLang="en-US" sz="2000" b="1" dirty="0">
                <a:effectLst/>
                <a:latin typeface="Arial" charset="0"/>
                <a:ea typeface="宋体" pitchFamily="2" charset="-122"/>
              </a:rPr>
              <a:t>、</a:t>
            </a:r>
            <a:r>
              <a:rPr kumimoji="1" lang="en-US" altLang="zh-CN" sz="2000" b="1" dirty="0">
                <a:effectLst/>
                <a:latin typeface="Arial" charset="0"/>
                <a:ea typeface="宋体" pitchFamily="2" charset="-122"/>
              </a:rPr>
              <a:t>Android</a:t>
            </a:r>
            <a:r>
              <a:rPr kumimoji="1" lang="zh-CN" altLang="en-US" sz="2000" b="1" dirty="0">
                <a:effectLst/>
                <a:latin typeface="Arial" charset="0"/>
                <a:ea typeface="宋体" pitchFamily="2" charset="-122"/>
              </a:rPr>
              <a:t>、</a:t>
            </a:r>
            <a:r>
              <a:rPr kumimoji="1" lang="en-US" altLang="zh-CN" sz="2000" b="1" dirty="0">
                <a:effectLst/>
                <a:latin typeface="Arial" charset="0"/>
                <a:ea typeface="宋体" pitchFamily="2" charset="-122"/>
              </a:rPr>
              <a:t>IOS)</a:t>
            </a:r>
          </a:p>
        </p:txBody>
      </p:sp>
      <p:pic>
        <p:nvPicPr>
          <p:cNvPr id="46090" name="Picture 10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17" y="4083050"/>
            <a:ext cx="14525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901655" y="6064250"/>
            <a:ext cx="91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SzPct val="75000"/>
              <a:buFont typeface="Wingdings" pitchFamily="2" charset="2"/>
              <a:buNone/>
            </a:pPr>
            <a:r>
              <a:rPr kumimoji="1" lang="en-US" altLang="zh-CN" sz="2400" b="1">
                <a:effectLst/>
                <a:latin typeface="Arial" charset="0"/>
                <a:ea typeface="宋体" pitchFamily="2" charset="-122"/>
              </a:rPr>
              <a:t>Palm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  <p:bldP spid="46087" grpId="0"/>
      <p:bldP spid="46089" grpId="0"/>
      <p:bldP spid="4609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7CD1635-691E-4E79-BD71-23D109D0C06D}" type="slidenum">
              <a:rPr lang="zh-CN" altLang="en-US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654050" y="1131888"/>
            <a:ext cx="4313238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个人计算机操作系统</a:t>
            </a:r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582613" y="1835150"/>
            <a:ext cx="83994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针对单用户使用的个人计算机进行优化的操作系统，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是一种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单用户、多任务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的操作系统。</a:t>
            </a: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617538" y="2808288"/>
            <a:ext cx="8161209" cy="302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主要特征：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供个人使用，功能强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;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用户界面友好，使用方便；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ü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有丰富的应用软件：事务处理、学习、娱乐等；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ü"/>
              <a:tabLst>
                <a:tab pos="449263" algn="l"/>
              </a:tabLst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要求支持多种硬件和外部设备（多媒体设备、网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络、远程通信）。</a:t>
            </a:r>
          </a:p>
        </p:txBody>
      </p:sp>
      <p:sp>
        <p:nvSpPr>
          <p:cNvPr id="210957" name="Text Box 13"/>
          <p:cNvSpPr txBox="1">
            <a:spLocks noChangeArrowheads="1"/>
          </p:cNvSpPr>
          <p:nvPr/>
        </p:nvSpPr>
        <p:spPr bwMode="auto">
          <a:xfrm>
            <a:off x="750888" y="5862638"/>
            <a:ext cx="66436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DOS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系列，</a:t>
            </a:r>
            <a:r>
              <a:rPr kumimoji="1" lang="en-US" altLang="zh-CN" sz="2800" b="1" dirty="0">
                <a:solidFill>
                  <a:srgbClr val="FF3300"/>
                </a:solidFill>
                <a:effectLst/>
                <a:latin typeface="Times New Roman" pitchFamily="18" charset="0"/>
                <a:ea typeface="宋体" pitchFamily="2" charset="-122"/>
              </a:rPr>
              <a:t>Windows</a:t>
            </a:r>
            <a:r>
              <a:rPr kumimoji="1" lang="zh-CN" altLang="en-US" sz="2800" b="1" dirty="0">
                <a:solidFill>
                  <a:srgbClr val="FF3300"/>
                </a:solidFill>
                <a:effectLst/>
                <a:latin typeface="Times New Roman" pitchFamily="18" charset="0"/>
                <a:ea typeface="宋体" pitchFamily="2" charset="-122"/>
              </a:rPr>
              <a:t>系列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系列等等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4" grpId="0" animBg="1" autoUpdateAnimBg="0"/>
      <p:bldP spid="210955" grpId="0" autoUpdateAnimBg="0"/>
      <p:bldP spid="210956" grpId="0" autoUpdateAnimBg="0"/>
      <p:bldP spid="210957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957E744-E0EA-4165-AA49-4B3129212539}" type="slidenum">
              <a:rPr lang="zh-CN" altLang="en-US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654050" y="1408113"/>
            <a:ext cx="3395663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分布式操作系统</a:t>
            </a:r>
          </a:p>
        </p:txBody>
      </p:sp>
      <p:sp>
        <p:nvSpPr>
          <p:cNvPr id="212999" name="Text Box 7"/>
          <p:cNvSpPr txBox="1">
            <a:spLocks noChangeArrowheads="1"/>
          </p:cNvSpPr>
          <p:nvPr/>
        </p:nvSpPr>
        <p:spPr bwMode="auto">
          <a:xfrm>
            <a:off x="582613" y="2241550"/>
            <a:ext cx="8309867" cy="38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分布式系统：</a:t>
            </a: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把大量的计算机通过网络连接在一起，以获得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极高的运算能力（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云计算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）和广泛的数据共享（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云存储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），这种系统称为分布式系统。它的基本特征是处理上的分布，即功能和任务的分布。</a:t>
            </a:r>
          </a:p>
          <a:p>
            <a:pPr eaLnBrk="1" hangingPunct="1">
              <a:spcBef>
                <a:spcPct val="20000"/>
              </a:spcBef>
            </a:pPr>
            <a:endParaRPr kumimoji="1" lang="zh-CN" altLang="en-US" sz="2800" b="1" dirty="0">
              <a:solidFill>
                <a:srgbClr val="0000FA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分布式操作系统：</a:t>
            </a: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为分布式系统进行配置的操作系统。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2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2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2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2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2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2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2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2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8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7FAA3A89-2E6F-4833-B6BC-2FD8F65A7AED}" type="slidenum">
              <a:rPr lang="zh-CN" altLang="en-US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498475" y="1052513"/>
            <a:ext cx="8170863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主要特征：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AutoNum type="arabicPeriod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是一个统一的操作系统，分布式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直接管理各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机的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、存储器和外设等资源，实现整个系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统的统一管理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;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资源进一步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共享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，一个进程可以分布到各机上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并行执行；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透明性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:   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资源共享、网络资源调度对用户透明，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用户不了解所占有资源的位置分布；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自治性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:   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处于分布式系统的多个主机处于平等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地位，无主从关系（</a:t>
            </a: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P2P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）。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处理能力增强、速度更快、可靠性增强。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4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4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4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4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4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4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4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4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4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4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0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63B9A7CE-D097-45F4-9BCD-13D70499747A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1258888" y="1484784"/>
            <a:ext cx="69850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rgbClr val="0000F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为什么要学习操作系统？</a:t>
            </a:r>
          </a:p>
        </p:txBody>
      </p:sp>
      <p:sp>
        <p:nvSpPr>
          <p:cNvPr id="2" name="AutoShape 6" descr="data:image/jpeg;base64,/9j/4AAQSkZJRgABAQAAAQABAAD/2wCEAAkGBhQSEBUUEhQUFRUVFBUVFBQUFBQUFBUVFBUXFRQUFRQXHCYeFxkjGRQUHy8gIycpLCwsFR4xNTAqNSYrLCkBCQoKDgwOGg8PGiwkHyQvKS8sLywpLCksLCkpKSwsLCksKSksLCwsLCwpLCwsLCksKSwsLCwpLCwsLCwpKSwpLP/AABEIAPcAzAMBIgACEQEDEQH/xAAcAAACAgMBAQAAAAAAAAAAAAAAAgEDBQYHBAj/xABGEAABAwEEBgcDCAgGAwEAAAABAAIRAwQSITEFBkFRYXEHEzKBkaHBIrHwFCNCUmJyc7JDY4KSotHh8SQlMzQ1gxeT4hX/xAAaAQEAAwEBAQAAAAAAAAAAAAAAAwQFAgEG/8QAJhEAAgICAgEEAgMBAAAAAAAAAAECAwQREjEhMjNBUQWBYXGhE//aAAwDAQACEQMRAD8A7ihK98Kl7iRI8PjPkgHfXCsvYwqhRkCcwrQEBDWQSUyEIAUSlc9a1pjXyhRJa0mq7cyLoPF+XhK7hXKx6itkdlsa1uTNnlRfXLbd0g2mpNy7SH2Red+87+SwdfStZ/bq1Hc3ujwmFoQ/GWy9T0Z0/wAnWvStnanWpgzc0cyErbbTOT2nk4LhVWs0doieOJXmfbxsb4wFK/xiXc/8I1+Sk+o/6fQYqDYVD6wH8l88DT1UGKbyzcQ5w8MV6LLrZbGkj5RVji69xHaBlQywGupE0c/7id+ZWETx2JntlcSsvSHbqf6UO+9TYfGAFmbF0uVxHW0abxtLHOYfA3h5qB4diJlm1vs6sFK1TQvSNZa8NLjSefo1YbJ3BwN0+K2hr5VaUZR8SRajOMvSx0IQuTsEIQgBCFXUqwgHJQDK877xg5/GS9AQA5spadOE6EAIQhAQSvFpXS1Oz0y+q6GjxJ2ADaU+kdIMo03VKhhrRJ/kN5OULjmn9YX2qrfdIaD7DNjR6uO0q3i4zvl/BTyslUx8dnv1h1xq2olollLYwHFw+2dvLLmsFKrvJX1YElfR1VwqjqKPnbJysluRa+oAJK8Va2k4DAeZVNWqXHFVl0LiVjfR3GtLslTCp64zw3cs+9XAqIlE6kTPxzToQh6ChSoKAghbBq3rtXsZAB6yltpOJwH2D9E+XBYBC5nBTWpHUJuL2jvugNYqVrpX6Tp2OacHMO5w+JWVlfPehdNVbLWFSkYOTmnsvbta4bvcu4av6ep2ug2rT24Oac2OGbSsXIx3U/HRsY+R/wBFp9mVQolVvq7vH396qlstSVKcopvnmnQCtbCZCEAIQhACUlMtf1z078lsrnAw93sU/vOBx7gCe5dRi5PSOZyUY8maR0hax9dW6hh+bpH2oydU28w3LnK1GUk/3OJ70Svpqa1VBRR8xbN2ScmPeXkq1JPDYi0V8IEyQY4rzsOIjI+RXUn8CEfkd5jvwSkGcpwgjz2pokYhS1sLgkIbSHu8tqdQiUBKFmdFam2u0C9TpEN2Pqew08pxPMBeDWfQ9awOaLRTMO7NRhvU3Ha0OMQ7A4EBQu6Cetkiqm/OjyoWPbphm5w8F66Nqa7skH3+C6U4vpnjrku0WIQlc+PeuzgZbDqRrKbJaRePzVQhtQbsYbU7iceErWDiTBxzG4hO18xxEricFOLizuEnFpo+j21LzdmMR70wpziRGXiFq3Rxpfr7G29i+kTTdxjFh72keBW3L56cXGTizfhLnFSIa2MlKELk7BCEIAQhCAgrkfSXpjrbX1Q7NFsHdfeA53gLo8V1a11wxjnuya0uPJok+5fPVutZqvqVD2nuc794zHdMdy0MCvc3L6M7PnqKj9k3kjnQZ2beHFVNEt+MCmJJBBwW3sxtFdTPAb43bFIpgY/EpmthSoyRCoUwoQ9LbLZX1XhlNpc9xhrRmT35czkutap9HlKzhtSsBVrZ44sYdzBtP2j5JejvVP5PSFao356oJxGNNhxDeBOBPhsW6gLHyslyfGPRq42MkuUhQ1eXSmi6dopOpVWB7HiHNOR3ciDiDwXtUEqgX9HzZrzqa7R9puYupPl1GodoGbHH6zZHPPfGuCQZGBX0Lr/YKNss7qBcOsDg6m4C8KbxvPEEgjiudM6IHuOFqbOyaDgDwkVMNuxXIWrXl+SrOp78Gp2O33xdJg7Dv5r2TIJ2wQqdPam2mwkdawGmT7NVhLmTuJwLTwPmpsVQOE/SyK0abOXgzbquL2Whs5jlvHgrAEIVkgN36J9IXbW+lsqU7w+9TI9HO8F1sLhGpFe5pGzne8tPJzHN9V3dqxs2OrN/Zr4Utw0ShCFSLoIQhACCUr3wqHEuEjZsQGL1vbUqWOtToi897C0CQ2Q7B0E4TdJXEdIWKpQddr030zve0hp5P7Lu4r6FFGQJ2Kalma4XXAOBwIIkHmCrNGS6fCRVvxla9tnzk1omVJXX9LdFdhrYspmzuxh1nPVCTtNMewe8LTdJ9ElspSbPWpWhs9moDRqAfeF5rj+6tCGbCXfgozwprryakoJU2+zVrOSLTZ61GM3OYTT59a2WeaqpV2uEtIcOBBVuM4y6ZVlXKPaHWe1I0N8pttNpEsZ84/kyIHe4t81gV1Doj0ZFGrWIxqPDGn7NMY/xF3gocqzhW2iTHhzsSOgtCZQApWCbwLXNcNPdQxrGn26kxGbWjM8JyWcdWkwDHFc612cRbAHZdU2P3nHvQE6PtGE8dizVOsDC1eyVgBgshTtiAztoLKrHU6jQ5jhDmnEEFcX0nog2S1vozLc2E5uYcWk8cweIXUG21aNr7UBtdEjPqoPIPdHvKt4smp6KuVHcNmIBUylCkLaMQyerJ/xtn/Gp/mC7+FwHVYTbrOP1zPIz6LvwWTn+tf0auD6WMhCrqVYVA0By6ENK87mkwRjK9AQAQlZTAToQAhCEAKIUoQCFm8LDaR1LsdczUs9Iu+sG3H9z2QR4rOIXqbXR40n2aHbOiKzH/SqVqfC8Kjf4wXea2nV/QwstnZRBvXAZdleJJJMcysmlc8DNdyslJabOI1Qi9pDIXnNYz6e/vWP0np0M9mmA520/RHDiVGSGUNMTK0/pE0OXMbXYJNMEPAzuEyD3H3lePSGm7Q79IW/chvuxWBr6StM4V6v/ALHR3gmEBj6VqXobbVibR7MmeJ2KqlaHOPsgn3J/I2Z5ttWrazVb1qadoptB/eefcR4rJWq3NoNlxvPjBnqeC1lhLqhc4yTJJ4q9i1vlyKWVYuPE9aYJQmC1zIM1qRSvaRsw/WE/usc70XeAuM9F9mvaQDjlTpPdO4ktaPJxXYX1d3xvHNY+a92fo1sJag/7Lkr2SFFJ8p1SLxDWwpQhACEIQAhCEAIQhACFUakjDaDChhxEZHZuKAeo7zwSPMY4ZQZw4+qfMYha3pfS46w0sg2JG8kA+GIQF1v0nIhhgRBdvjdu5rVNJ6bbTwGao09pZ0lrcAtUtJk4oDMjSt5U1bWsax0L12OwPqNe/s06YmpVdgxo3TtcdjRiZG9NbPG9eSGFuJfkRBHPYnsFC7Tfdzax12d4GHosJRtd9+OX0Rl5b1s2iBiRsPrmpXF1vUjiMozW0aE+oXEkmScSTtVtmbmUtpoXKj2fVe5vg4hXXruGcCVtVpdoxbG+mWKQqDiTvzbx4L0UGue5rWiS8gNH2nEADxKlb0QpbOk9EWjj1NWuY+ceGM5Mxd/ESP2V0YU5z4eSx2ruhm2azU6QA9huJ3uOL3d7iSsqF8/bPnNyN+mHCCRAEKUIUZKCEIQAhCEAIQlqDBASXJHmDOzby3qGsBbu5bCmaCRigFeNw38gnDBntUgQpQAVpmu+iCCLQwZQKo4DAP8AQ9y3JJVYHAg4g4EHIg5oDk+kbN1rA9uYEOG8bCsFUsRWxtHyes5p7N5wHcSCCk0ho6DLMWuy/kgMHY7OzrGdbIp3m34zuzjHdKv151obVizWdtyzUzkBd6xwydH1RsnM47lNezuGbSOYIVAotOBg88VLVNQltoitg5x0masyvdcHDYfgLddE1JgjIgEcisXaNXab+zLTwOHgU+i6T6BuvEjG44A4jcd21TX2RsW12Q0Vyr8Pox+s1ki1PIPbDXiOLYPmCscHSDvgjislp62X6ogEBrQMQQcycjjGK8AbjK1KPQjMv9bFDZzHIblv/Rbq31lY2l49il7NPjUIxP7IPieC1PQehX2qu2lTzOLnbGMHaeeUjmSF3nRWjWUKTKVMQ1jQAPUnaTnKrZd3GPBdsnxKeUuT6R7AFKELJNcEIQgBCEIAUEqKj4CoMuEg5bPjagGfaFdexSNp4CdishAKGYymQhACEKCgMLrZrGLDQ64sL/bay6CBi6YMnZguf23phrGero02bi5znnw9lbJ0u/8AH/8AdT9VxlaGNTCcdyRnZN04z1Fmedro6o9xtIm+ZvMaAAfuj3rZtC6wNui8Q5p7Lhl/Rc6LUtmtLqLyWGAe03NruYXV2Ku4inJ14kdooaQpOyIWF03QovaQ4dW89mpdls7Jc3MHcccVrGiLU21YNcaZ+k0ZjiJ2Ssva6psoDarxUoVJa4EZHMevgs9wknrReU1rezVf/wBt9J7mVGm8x0G7iDtBHAgg96y1l1gaYk+iwOk7UKr7wEQ0MB2lrSbpPcV5g1aKxFJb6KDynF6Xk6Cy00q4u1WNeOOY5OGI7lgtM6sllemygHPFb/TGbrwPtMJ4CDO7ksfoOsRVjGIJPCIx+N66pqjWBqCQMiAdonceMKHlPHlrZLwjkR3rRktTdU22KjGDqr8ar952Nb9keee1bEFDUypyk5PbLcYqK0gQhC8OgQhVVasfHxKAsc6EArzlhMEHP48JC9AQEkJWMAyTIQAhCiUBKFEolASoKJQUBpXS3/x//dS95XGoXZ+lj/jj+LS/MuLufGa1sP2/2ZOX7gEKpzcUF5mfL08Mk5VtlZGW1Ro/4kn9W78zYWd1xM2dv4g/K5YzU+n85UO5gHi7/wCVktbf9u38Qflcs6fvovw9hmnLZ9WdQrRa4dHVUT+keMSP1bfpczA5rXaHbb95vvC+lWhTZNzr0l8kOPSrHt/BqVo1Ro2XR9ZlFvtXLznuxe8s9rE7sMhgFhNX7Tdc07iCuhW+jfpPb9Zjh4gj1XL9DVcAeSym23tmrGKitI6w0qV49FV71Fh4QeYwXsXh6CFBKqqVd39eXBAXJXMkYqKT5HrvToCAFKEIBZQolEoCYRCiVBKAlTKWUXkAyFQakiN4MY+9Qx2IjI4EbigNT6Wj/lx2fO0sf2lxiMcOR3fGK7X0m2WpV0e5rGOeRUYS1oLjdacTAxOxcYuxgRBGYiCOY2LVw2uBk5if/TYjKQHxuQU6Qq4yojZdTaeFU8WD8x9V69bP9u38Qe5yXVGnFBx31D5ABPrWP8Nye33ELMb3kGolrHNSo9pv3m+8L6VBXzTZ+20bbww25jYvpSV7m9o4w/kZcnsTbri36riPAkei6uHLk4rfOPIxBc52ewuJEKgaBv8AqvXmmW7jPcf7FZtabqxWioQcLw9k8cPjvW3MeTHJARekZ55cCEwZOcbMuCmBmmBQAhCEBMolQhAIhKSolAPKJSEpH4goCxzwkc6McePJVtgiDx7imE7UAzjPZ447AmA8d6WVF5AWErGaW1cs1pHz1Fjz9aIeOTxDh4qjWbT/AMjs5rXL8Oa27N3tGJlc9t3SzaXf6TKVMcQ6ofEkDyU9VM5+Yle26EfEjK6W6ImnGzVi0/Uqi83kHjEcyCtc/wDGdqB+dfZ6Tdrn1fMC7iOcLFW/Xe21O1aKgB2Mhg/gAKwNa0ucZcS473EuPiVfjG1eHIoSdcnuMTpWjtEihTFNlVtYST1jOySdgxOUR3LL6P0VTqOa2uxr6ZOLXCRP0SRzhYvUR4fZWTmLzfBxW3tpYLNnvm38mnBJwSMrY9EUaIilRps+4xrfMBeyVp9t19FmtAo2ik4B0dXVZ7QcDh7TcwQcMJ2b1tAd7WMYzH91zJNeWexcekY7WzSPV2R5aSC6GNIzBdOPgCud2a0YRtEj+y6jaLK17SxzQ5js2nJa3pHUNmLrO4tP1Hm808nZjvlcnZRoi0CMY5bltNkt+EHL3Lnzm1KD7tVpYeOR4gjArOaO0rOBQG6AqZWMsVs2HIrIByAslEpJUygHvKVXKYFAUyoc9V1KsBUTeE7R/fBAWVLT8fGxWl+PqqmtwE7E15ANxReSXkt5AWF6L6qLkt5Aa10nO/y934lL84XIQutdJLv8vf8AiUvzhclC1sP2zIzPc/RBCrc0K1IQreiqmbh0f6QDQ+nuN4cnZ+Y810BlrEYY+4c1xLRukTTrNdiBk4bYPrgulaI0sCJvAiO74zwWTlVuMtr5NbFsUo6+j1a3aMFezh4EvpPa8b7si+OV3H9kLdHGVplr1lpU2wSMSABtMmI81t19V23xSZYSXJ6Lg5SHKi8mvLg7JtFmZUaW1GhzTscJ7+B4rXrXqeRjQfH2HyR3PGPiDzWwh6YOQGt2KxWoODSyBtfeaQOOBkragVXKa8gLJUyqw5V1a8ID0OfCYFeO7MEHP48JXpvICglI0RkpJSEoBi5KXJSUhcgLLyUvVZcqy5AWl6Q1VWXqh70BhOkN82B/36f5wuVBdL16qzYnj7TPzhcyL4Wth+gycz1jKIVBqHPy2cu8L0tyVzRSE6sTKtp1XDIkcjCi6pTjvs9Ta6LLMSajJJPtszx+kF3S+uF2bts++38wXXhblm5qS0aWE97MuKiYVVihalc2ss80DI9am61eBtVWCogPYKia+vH10JXWjYO/YeSAyAehxnNeSjVkeu9XNcgLw5TeVIcpvICSlKchKQgKykKtISFqAqcqnK5wVbkBS9ed7+Kmo4nDeDH9V5HCSI24Ecd6Aw2tlLraBptMEluOwQZ9Fzy0aPqMOIywJzae8c11SrZZzC8VXRU7FZpyHX4+Ctdjqzz8nMmsA8FY1bla9TmvxHsneMvBeEak1Bm9pHAGfNaEMutrbM+WJYnpGuBAC2mnqqBnJ5r2UdDhuQA7lHLOivSiSOFJ+pmq2SwVHOaQ05g44ZHiuhUF46VhheylRhUbrna/JeppVS8HspvVzKi8zGpySMt0/wBlATnrbVxVrai8VzHHCYLTxheqkCY4jFAOypIzxPkQr2DfB/okZTVzWICwFWApGtVgagGBTAqAFMIC4pShCAQpSEIQCEKk0sZ8eSEICupRnzHikNNCEBUWKt1NShAVuopDRUoQCmgl+TBCEAfJwmFDgpQgJNmkQrG0cPVCEBa2jvxVzaalCAsa1WNCEIBwmCEIBwpQhAf/2Q=="/>
          <p:cNvSpPr>
            <a:spLocks noChangeAspect="1" noChangeArrowheads="1"/>
          </p:cNvSpPr>
          <p:nvPr/>
        </p:nvSpPr>
        <p:spPr bwMode="auto">
          <a:xfrm>
            <a:off x="146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 descr="data:image/jpeg;base64,/9j/4AAQSkZJRgABAQAAAQABAAD/2wCEAAkGBhQSEBUUEhQUFRUVFBUVFBQUFBQUFBUVFBUXFRQUFRQXHCYeFxkjGRQUHy8gIycpLCwsFR4xNTAqNSYrLCkBCQoKDgwOGg8PGiwkHyQvKS8sLywpLCksLCkpKSwsLCksKSksLCwsLCwpLCwsLCksKSwsLCwpLCwsLCwpKSwpLP/AABEIAPcAzAMBIgACEQEDEQH/xAAcAAACAgMBAQAAAAAAAAAAAAAAAgEDBQYHBAj/xABGEAABAwEEBgcDCAgGAwEAAAABAAIRAwQSITEFBkFRYXEHEzKBkaHBIrHwFCNCUmJyc7JDY4KSotHh8SQlMzQ1gxeT4hX/xAAaAQEAAwEBAQAAAAAAAAAAAAAAAwQFAgEG/8QAJhEAAgICAgEEAgMBAAAAAAAAAAECAwQREjEhMjNBUQWBYXGhE//aAAwDAQACEQMRAD8A7ihK98Kl7iRI8PjPkgHfXCsvYwqhRkCcwrQEBDWQSUyEIAUSlc9a1pjXyhRJa0mq7cyLoPF+XhK7hXKx6itkdlsa1uTNnlRfXLbd0g2mpNy7SH2Red+87+SwdfStZ/bq1Hc3ujwmFoQ/GWy9T0Z0/wAnWvStnanWpgzc0cyErbbTOT2nk4LhVWs0doieOJXmfbxsb4wFK/xiXc/8I1+Sk+o/6fQYqDYVD6wH8l88DT1UGKbyzcQ5w8MV6LLrZbGkj5RVji69xHaBlQywGupE0c/7id+ZWETx2JntlcSsvSHbqf6UO+9TYfGAFmbF0uVxHW0abxtLHOYfA3h5qB4diJlm1vs6sFK1TQvSNZa8NLjSefo1YbJ3BwN0+K2hr5VaUZR8SRajOMvSx0IQuTsEIQgBCFXUqwgHJQDK877xg5/GS9AQA5spadOE6EAIQhAQSvFpXS1Oz0y+q6GjxJ2ADaU+kdIMo03VKhhrRJ/kN5OULjmn9YX2qrfdIaD7DNjR6uO0q3i4zvl/BTyslUx8dnv1h1xq2olollLYwHFw+2dvLLmsFKrvJX1YElfR1VwqjqKPnbJysluRa+oAJK8Va2k4DAeZVNWqXHFVl0LiVjfR3GtLslTCp64zw3cs+9XAqIlE6kTPxzToQh6ChSoKAghbBq3rtXsZAB6yltpOJwH2D9E+XBYBC5nBTWpHUJuL2jvugNYqVrpX6Tp2OacHMO5w+JWVlfPehdNVbLWFSkYOTmnsvbta4bvcu4av6ep2ug2rT24Oac2OGbSsXIx3U/HRsY+R/wBFp9mVQolVvq7vH396qlstSVKcopvnmnQCtbCZCEAIQhACUlMtf1z078lsrnAw93sU/vOBx7gCe5dRi5PSOZyUY8maR0hax9dW6hh+bpH2oydU28w3LnK1GUk/3OJ70Svpqa1VBRR8xbN2ScmPeXkq1JPDYi0V8IEyQY4rzsOIjI+RXUn8CEfkd5jvwSkGcpwgjz2pokYhS1sLgkIbSHu8tqdQiUBKFmdFam2u0C9TpEN2Pqew08pxPMBeDWfQ9awOaLRTMO7NRhvU3Ha0OMQ7A4EBQu6Cetkiqm/OjyoWPbphm5w8F66Nqa7skH3+C6U4vpnjrku0WIQlc+PeuzgZbDqRrKbJaRePzVQhtQbsYbU7iceErWDiTBxzG4hO18xxEricFOLizuEnFpo+j21LzdmMR70wpziRGXiFq3Rxpfr7G29i+kTTdxjFh72keBW3L56cXGTizfhLnFSIa2MlKELk7BCEIAQhCAgrkfSXpjrbX1Q7NFsHdfeA53gLo8V1a11wxjnuya0uPJok+5fPVutZqvqVD2nuc794zHdMdy0MCvc3L6M7PnqKj9k3kjnQZ2beHFVNEt+MCmJJBBwW3sxtFdTPAb43bFIpgY/EpmthSoyRCoUwoQ9LbLZX1XhlNpc9xhrRmT35czkutap9HlKzhtSsBVrZ44sYdzBtP2j5JejvVP5PSFao356oJxGNNhxDeBOBPhsW6gLHyslyfGPRq42MkuUhQ1eXSmi6dopOpVWB7HiHNOR3ciDiDwXtUEqgX9HzZrzqa7R9puYupPl1GodoGbHH6zZHPPfGuCQZGBX0Lr/YKNss7qBcOsDg6m4C8KbxvPEEgjiudM6IHuOFqbOyaDgDwkVMNuxXIWrXl+SrOp78Gp2O33xdJg7Dv5r2TIJ2wQqdPam2mwkdawGmT7NVhLmTuJwLTwPmpsVQOE/SyK0abOXgzbquL2Whs5jlvHgrAEIVkgN36J9IXbW+lsqU7w+9TI9HO8F1sLhGpFe5pGzne8tPJzHN9V3dqxs2OrN/Zr4Utw0ShCFSLoIQhACCUr3wqHEuEjZsQGL1vbUqWOtToi897C0CQ2Q7B0E4TdJXEdIWKpQddr030zve0hp5P7Lu4r6FFGQJ2Kalma4XXAOBwIIkHmCrNGS6fCRVvxla9tnzk1omVJXX9LdFdhrYspmzuxh1nPVCTtNMewe8LTdJ9ElspSbPWpWhs9moDRqAfeF5rj+6tCGbCXfgozwprryakoJU2+zVrOSLTZ61GM3OYTT59a2WeaqpV2uEtIcOBBVuM4y6ZVlXKPaHWe1I0N8pttNpEsZ84/kyIHe4t81gV1Doj0ZFGrWIxqPDGn7NMY/xF3gocqzhW2iTHhzsSOgtCZQApWCbwLXNcNPdQxrGn26kxGbWjM8JyWcdWkwDHFc612cRbAHZdU2P3nHvQE6PtGE8dizVOsDC1eyVgBgshTtiAztoLKrHU6jQ5jhDmnEEFcX0nog2S1vozLc2E5uYcWk8cweIXUG21aNr7UBtdEjPqoPIPdHvKt4smp6KuVHcNmIBUylCkLaMQyerJ/xtn/Gp/mC7+FwHVYTbrOP1zPIz6LvwWTn+tf0auD6WMhCrqVYVA0By6ENK87mkwRjK9AQAQlZTAToQAhCEAKIUoQCFm8LDaR1LsdczUs9Iu+sG3H9z2QR4rOIXqbXR40n2aHbOiKzH/SqVqfC8Kjf4wXea2nV/QwstnZRBvXAZdleJJJMcysmlc8DNdyslJabOI1Qi9pDIXnNYz6e/vWP0np0M9mmA520/RHDiVGSGUNMTK0/pE0OXMbXYJNMEPAzuEyD3H3lePSGm7Q79IW/chvuxWBr6StM4V6v/ALHR3gmEBj6VqXobbVibR7MmeJ2KqlaHOPsgn3J/I2Z5ttWrazVb1qadoptB/eefcR4rJWq3NoNlxvPjBnqeC1lhLqhc4yTJJ4q9i1vlyKWVYuPE9aYJQmC1zIM1qRSvaRsw/WE/usc70XeAuM9F9mvaQDjlTpPdO4ktaPJxXYX1d3xvHNY+a92fo1sJag/7Lkr2SFFJ8p1SLxDWwpQhACEIQAhCEAIQhACFUakjDaDChhxEZHZuKAeo7zwSPMY4ZQZw4+qfMYha3pfS46w0sg2JG8kA+GIQF1v0nIhhgRBdvjdu5rVNJ6bbTwGao09pZ0lrcAtUtJk4oDMjSt5U1bWsax0L12OwPqNe/s06YmpVdgxo3TtcdjRiZG9NbPG9eSGFuJfkRBHPYnsFC7Tfdzax12d4GHosJRtd9+OX0Rl5b1s2iBiRsPrmpXF1vUjiMozW0aE+oXEkmScSTtVtmbmUtpoXKj2fVe5vg4hXXruGcCVtVpdoxbG+mWKQqDiTvzbx4L0UGue5rWiS8gNH2nEADxKlb0QpbOk9EWjj1NWuY+ceGM5Mxd/ESP2V0YU5z4eSx2ruhm2azU6QA9huJ3uOL3d7iSsqF8/bPnNyN+mHCCRAEKUIUZKCEIQAhCEAIQlqDBASXJHmDOzby3qGsBbu5bCmaCRigFeNw38gnDBntUgQpQAVpmu+iCCLQwZQKo4DAP8AQ9y3JJVYHAg4g4EHIg5oDk+kbN1rA9uYEOG8bCsFUsRWxtHyes5p7N5wHcSCCk0ho6DLMWuy/kgMHY7OzrGdbIp3m34zuzjHdKv151obVizWdtyzUzkBd6xwydH1RsnM47lNezuGbSOYIVAotOBg88VLVNQltoitg5x0masyvdcHDYfgLddE1JgjIgEcisXaNXab+zLTwOHgU+i6T6BuvEjG44A4jcd21TX2RsW12Q0Vyr8Pox+s1ki1PIPbDXiOLYPmCscHSDvgjislp62X6ogEBrQMQQcycjjGK8AbjK1KPQjMv9bFDZzHIblv/Rbq31lY2l49il7NPjUIxP7IPieC1PQehX2qu2lTzOLnbGMHaeeUjmSF3nRWjWUKTKVMQ1jQAPUnaTnKrZd3GPBdsnxKeUuT6R7AFKELJNcEIQgBCEIAUEqKj4CoMuEg5bPjagGfaFdexSNp4CdishAKGYymQhACEKCgMLrZrGLDQ64sL/bay6CBi6YMnZguf23phrGero02bi5znnw9lbJ0u/8AH/8AdT9VxlaGNTCcdyRnZN04z1Fmedro6o9xtIm+ZvMaAAfuj3rZtC6wNui8Q5p7Lhl/Rc6LUtmtLqLyWGAe03NruYXV2Ku4inJ14kdooaQpOyIWF03QovaQ4dW89mpdls7Jc3MHcccVrGiLU21YNcaZ+k0ZjiJ2Ssva6psoDarxUoVJa4EZHMevgs9wknrReU1rezVf/wBt9J7mVGm8x0G7iDtBHAgg96y1l1gaYk+iwOk7UKr7wEQ0MB2lrSbpPcV5g1aKxFJb6KDynF6Xk6Cy00q4u1WNeOOY5OGI7lgtM6sllemygHPFb/TGbrwPtMJ4CDO7ksfoOsRVjGIJPCIx+N66pqjWBqCQMiAdonceMKHlPHlrZLwjkR3rRktTdU22KjGDqr8ar952Nb9keee1bEFDUypyk5PbLcYqK0gQhC8OgQhVVasfHxKAsc6EArzlhMEHP48JC9AQEkJWMAyTIQAhCiUBKFEolASoKJQUBpXS3/x//dS95XGoXZ+lj/jj+LS/MuLufGa1sP2/2ZOX7gEKpzcUF5mfL08Mk5VtlZGW1Ro/4kn9W78zYWd1xM2dv4g/K5YzU+n85UO5gHi7/wCVktbf9u38Qflcs6fvovw9hmnLZ9WdQrRa4dHVUT+keMSP1bfpczA5rXaHbb95vvC+lWhTZNzr0l8kOPSrHt/BqVo1Ro2XR9ZlFvtXLznuxe8s9rE7sMhgFhNX7Tdc07iCuhW+jfpPb9Zjh4gj1XL9DVcAeSym23tmrGKitI6w0qV49FV71Fh4QeYwXsXh6CFBKqqVd39eXBAXJXMkYqKT5HrvToCAFKEIBZQolEoCYRCiVBKAlTKWUXkAyFQakiN4MY+9Qx2IjI4EbigNT6Wj/lx2fO0sf2lxiMcOR3fGK7X0m2WpV0e5rGOeRUYS1oLjdacTAxOxcYuxgRBGYiCOY2LVw2uBk5if/TYjKQHxuQU6Qq4yojZdTaeFU8WD8x9V69bP9u38Qe5yXVGnFBx31D5ABPrWP8Nye33ELMb3kGolrHNSo9pv3m+8L6VBXzTZ+20bbww25jYvpSV7m9o4w/kZcnsTbri36riPAkei6uHLk4rfOPIxBc52ewuJEKgaBv8AqvXmmW7jPcf7FZtabqxWioQcLw9k8cPjvW3MeTHJARekZ55cCEwZOcbMuCmBmmBQAhCEBMolQhAIhKSolAPKJSEpH4goCxzwkc6McePJVtgiDx7imE7UAzjPZ447AmA8d6WVF5AWErGaW1cs1pHz1Fjz9aIeOTxDh4qjWbT/AMjs5rXL8Oa27N3tGJlc9t3SzaXf6TKVMcQ6ofEkDyU9VM5+Yle26EfEjK6W6ImnGzVi0/Uqi83kHjEcyCtc/wDGdqB+dfZ6Tdrn1fMC7iOcLFW/Xe21O1aKgB2Mhg/gAKwNa0ucZcS473EuPiVfjG1eHIoSdcnuMTpWjtEihTFNlVtYST1jOySdgxOUR3LL6P0VTqOa2uxr6ZOLXCRP0SRzhYvUR4fZWTmLzfBxW3tpYLNnvm38mnBJwSMrY9EUaIilRps+4xrfMBeyVp9t19FmtAo2ik4B0dXVZ7QcDh7TcwQcMJ2b1tAd7WMYzH91zJNeWexcekY7WzSPV2R5aSC6GNIzBdOPgCud2a0YRtEj+y6jaLK17SxzQ5js2nJa3pHUNmLrO4tP1Hm808nZjvlcnZRoi0CMY5bltNkt+EHL3Lnzm1KD7tVpYeOR4gjArOaO0rOBQG6AqZWMsVs2HIrIByAslEpJUygHvKVXKYFAUyoc9V1KsBUTeE7R/fBAWVLT8fGxWl+PqqmtwE7E15ANxReSXkt5AWF6L6qLkt5Aa10nO/y934lL84XIQutdJLv8vf8AiUvzhclC1sP2zIzPc/RBCrc0K1IQreiqmbh0f6QDQ+nuN4cnZ+Y810BlrEYY+4c1xLRukTTrNdiBk4bYPrgulaI0sCJvAiO74zwWTlVuMtr5NbFsUo6+j1a3aMFezh4EvpPa8b7si+OV3H9kLdHGVplr1lpU2wSMSABtMmI81t19V23xSZYSXJ6Lg5SHKi8mvLg7JtFmZUaW1GhzTscJ7+B4rXrXqeRjQfH2HyR3PGPiDzWwh6YOQGt2KxWoODSyBtfeaQOOBkragVXKa8gLJUyqw5V1a8ID0OfCYFeO7MEHP48JXpvICglI0RkpJSEoBi5KXJSUhcgLLyUvVZcqy5AWl6Q1VWXqh70BhOkN82B/36f5wuVBdL16qzYnj7TPzhcyL4Wth+gycz1jKIVBqHPy2cu8L0tyVzRSE6sTKtp1XDIkcjCi6pTjvs9Ta6LLMSajJJPtszx+kF3S+uF2bts++38wXXhblm5qS0aWE97MuKiYVVihalc2ss80DI9am61eBtVWCogPYKia+vH10JXWjYO/YeSAyAehxnNeSjVkeu9XNcgLw5TeVIcpvICSlKchKQgKykKtISFqAqcqnK5wVbkBS9ed7+Kmo4nDeDH9V5HCSI24Ecd6Aw2tlLraBptMEluOwQZ9Fzy0aPqMOIywJzae8c11SrZZzC8VXRU7FZpyHX4+Ctdjqzz8nMmsA8FY1bla9TmvxHsneMvBeEak1Bm9pHAGfNaEMutrbM+WJYnpGuBAC2mnqqBnJ5r2UdDhuQA7lHLOivSiSOFJ+pmq2SwVHOaQ05g44ZHiuhUF46VhheylRhUbrna/JeppVS8HspvVzKi8zGpySMt0/wBlATnrbVxVrai8VzHHCYLTxheqkCY4jFAOypIzxPkQr2DfB/okZTVzWICwFWApGtVgagGBTAqAFMIC4pShCAQpSEIQCEKk0sZ8eSEICupRnzHikNNCEBUWKt1NShAVuopDRUoQCmgl+TBCEAfJwmFDgpQgJNmkQrG0cPVCEBa2jvxVzaalCAsa1WNCEIBwmCEIBwpQhAf/2Q=="/>
          <p:cNvSpPr>
            <a:spLocks noChangeAspect="1" noChangeArrowheads="1"/>
          </p:cNvSpPr>
          <p:nvPr/>
        </p:nvSpPr>
        <p:spPr bwMode="auto">
          <a:xfrm>
            <a:off x="2984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564904"/>
            <a:ext cx="3721596" cy="37215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E77BEFF-D3FD-4045-B1D3-BC508333DF38}" type="slidenum">
              <a:rPr lang="zh-CN" altLang="en-US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676275"/>
          </a:xfrm>
          <a:noFill/>
        </p:spPr>
        <p:txBody>
          <a:bodyPr anchor="b"/>
          <a:lstStyle/>
          <a:p>
            <a:pPr eaLnBrk="1" fontAlgn="ctr" hangingPunct="1"/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1</a:t>
            </a:r>
            <a:r>
              <a:rPr lang="en-US" altLang="en-US" sz="4400">
                <a:latin typeface="Times New Roman" pitchFamily="18" charset="0"/>
                <a:ea typeface="隶书" pitchFamily="49" charset="-122"/>
              </a:rPr>
              <a:t>.</a:t>
            </a:r>
            <a:r>
              <a:rPr lang="en-US" altLang="zh-CN" sz="4400">
                <a:latin typeface="Times New Roman" pitchFamily="18" charset="0"/>
                <a:ea typeface="隶书" pitchFamily="49" charset="-122"/>
              </a:rPr>
              <a:t>5</a:t>
            </a:r>
            <a:r>
              <a:rPr lang="en-US" altLang="en-US" sz="4400"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400">
                <a:latin typeface="隶书" pitchFamily="49" charset="-122"/>
                <a:ea typeface="隶书" pitchFamily="49" charset="-122"/>
              </a:rPr>
              <a:t>操作系统需要的硬件特性  </a:t>
            </a:r>
            <a:endParaRPr lang="zh-CN" altLang="en-US" sz="440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4277" name="Text Box 8"/>
          <p:cNvSpPr txBox="1">
            <a:spLocks noChangeArrowheads="1"/>
          </p:cNvSpPr>
          <p:nvPr/>
        </p:nvSpPr>
        <p:spPr bwMode="auto">
          <a:xfrm>
            <a:off x="461963" y="2008188"/>
            <a:ext cx="7935912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任何系统软件都是对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硬件功能的延伸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，都是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建立在硬件基础上的，离不开硬件设施的支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持。而操作系统更是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直接依赖于硬件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，与硬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件的关系尤为密切。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A0BB3265-10A8-41BC-A846-A333A18F65F0}" type="slidenum">
              <a:rPr lang="zh-CN" altLang="en-US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2160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0483" r="1875" b="8113"/>
          <a:stretch>
            <a:fillRect/>
          </a:stretch>
        </p:blipFill>
        <p:spPr bwMode="auto">
          <a:xfrm>
            <a:off x="1025525" y="1209675"/>
            <a:ext cx="7077075" cy="474027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1025525" y="6116638"/>
            <a:ext cx="7089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b="1">
                <a:effectLst/>
                <a:latin typeface="Times New Roman" pitchFamily="18" charset="0"/>
                <a:ea typeface="宋体" pitchFamily="2" charset="-122"/>
              </a:rPr>
              <a:t>（本图摘自</a:t>
            </a:r>
            <a:r>
              <a:rPr kumimoji="1" lang="en-US" altLang="zh-CN" sz="1600" b="1">
                <a:effectLst/>
                <a:latin typeface="Times New Roman" pitchFamily="18" charset="0"/>
                <a:ea typeface="宋体" pitchFamily="2" charset="-122"/>
              </a:rPr>
              <a:t>Silberschatz, Galvin and  Gagne</a:t>
            </a:r>
            <a:r>
              <a:rPr kumimoji="1" lang="zh-CN" altLang="en-US" sz="1600" b="1">
                <a:effectLst/>
                <a:latin typeface="Times New Roman" pitchFamily="18" charset="0"/>
                <a:ea typeface="宋体" pitchFamily="2" charset="-122"/>
              </a:rPr>
              <a:t>： “</a:t>
            </a:r>
            <a:r>
              <a:rPr kumimoji="1" lang="en-US" altLang="zh-CN" sz="1600" b="1">
                <a:effectLst/>
                <a:latin typeface="Times New Roman" pitchFamily="18" charset="0"/>
                <a:ea typeface="宋体" pitchFamily="2" charset="-122"/>
              </a:rPr>
              <a:t>Operating System Concepts”</a:t>
            </a:r>
            <a:r>
              <a:rPr kumimoji="1" lang="zh-CN" altLang="en-US" sz="1600" b="1">
                <a:effectLst/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1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14C1DE28-1F17-4E0D-82B8-79205320931E}" type="slidenum">
              <a:rPr lang="zh-CN" altLang="en-US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2274888" y="2324100"/>
            <a:ext cx="317817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受保护的指令 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系统调用 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内存保护 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中断机制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系统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时钟操作</a:t>
            </a:r>
            <a:endParaRPr kumimoji="1" lang="zh-CN" altLang="zh-CN" sz="32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2225675" y="1366838"/>
            <a:ext cx="4119563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3600" b="1"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需要的硬件特性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7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7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70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70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70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170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uiExpand="1" build="p" autoUpdateAnimBg="0" advAuto="0"/>
      <p:bldP spid="217094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5E06E31-A101-4F62-B450-FFACE7893DFA}" type="slidenum">
              <a:rPr lang="zh-CN" altLang="en-US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467544" y="1307118"/>
            <a:ext cx="8208912" cy="507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有些指令只有操作系统才有权使用，例如：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访问某些硬件资源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的指令，这些硬件资源</a:t>
            </a:r>
            <a:b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禁止用户程序直接访问；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对</a:t>
            </a:r>
            <a:r>
              <a:rPr kumimoji="1" lang="en-US" altLang="zh-CN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设备的直接访问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指令，如磁盘、打印</a:t>
            </a:r>
            <a:b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 机等；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对内存管理状态进行操作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的指令（页表/段表指针、刷新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TLB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等）；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某些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特殊的状态位的设置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指令；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停机指令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  <a:endParaRPr kumimoji="1" lang="zh-CN" altLang="zh-CN" sz="3200" b="1" dirty="0"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8117" name="Text Box 5"/>
          <p:cNvSpPr txBox="1">
            <a:spLocks noChangeArrowheads="1"/>
          </p:cNvSpPr>
          <p:nvPr/>
        </p:nvSpPr>
        <p:spPr bwMode="auto">
          <a:xfrm>
            <a:off x="1330325" y="333375"/>
            <a:ext cx="65849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>
                <a:effectLst/>
                <a:latin typeface="黑体" pitchFamily="49" charset="-122"/>
                <a:ea typeface="黑体" pitchFamily="49" charset="-122"/>
              </a:rPr>
              <a:t>一、受保护的指令（特权指令）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8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uiExpand="1" build="p" autoUpdateAnimBg="0" advAuto="0"/>
      <p:bldP spid="218117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84CDF5D9-0F2B-473E-AA71-AD1B5A3FF2D9}" type="slidenum">
              <a:rPr lang="zh-CN" altLang="en-US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1625600" y="436563"/>
            <a:ext cx="5659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如何从硬件上实现</a:t>
            </a:r>
            <a:r>
              <a:rPr kumimoji="1" lang="en-US" altLang="zh-CN" sz="28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28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的这个要求？</a:t>
            </a:r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614363" y="1214438"/>
            <a:ext cx="2632075" cy="579437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2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处理器的状态</a:t>
            </a:r>
            <a:endParaRPr kumimoji="1" lang="zh-CN" altLang="en-US" sz="320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522288" y="1989138"/>
            <a:ext cx="8263801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根据运行程序对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资源和机器指令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的使用权限，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把处理器设置为不同状态。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多数系统将处理器工作状态划分为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管态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目态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黑体" pitchFamily="49" charset="-122"/>
              </a:rPr>
              <a:t>管态：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操作系统的管理程序运行时的状态，较高的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   特权级别，又称为</a:t>
            </a: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特权态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系统态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内核态</a:t>
            </a:r>
          </a:p>
        </p:txBody>
      </p:sp>
      <p:sp>
        <p:nvSpPr>
          <p:cNvPr id="219143" name="Text Box 7"/>
          <p:cNvSpPr txBox="1">
            <a:spLocks noChangeArrowheads="1"/>
          </p:cNvSpPr>
          <p:nvPr/>
        </p:nvSpPr>
        <p:spPr bwMode="auto">
          <a:xfrm>
            <a:off x="522288" y="4973638"/>
            <a:ext cx="83994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处理器处于管态时：可以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执行所有的指令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（包括特权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指令）、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使用所有的资源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，并具有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改变处理器状态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能力。</a:t>
            </a:r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>
            <a:off x="1866900" y="5862638"/>
            <a:ext cx="6938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Supervisor mode == “Superuser” privilege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0" grpId="0" autoUpdateAnimBg="0"/>
      <p:bldP spid="219141" grpId="0" animBg="1" autoUpdateAnimBg="0"/>
      <p:bldP spid="219142" grpId="0" autoUpdateAnimBg="0"/>
      <p:bldP spid="219143" grpId="0" autoUpdateAnimBg="0"/>
      <p:bldP spid="21914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B96174A2-2F18-4AAA-B7CB-A93469AC2C96}" type="slidenum">
              <a:rPr lang="zh-CN" altLang="en-US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508000" y="1251269"/>
            <a:ext cx="8238153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黑体" pitchFamily="49" charset="-122"/>
              </a:rPr>
              <a:t>目态：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用户程序运行时的状态，较低的特权级别，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     又称为</a:t>
            </a: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普通态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用户态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在此状态下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禁止使用特权指令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不能直接使用系统</a:t>
            </a:r>
            <a:b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资源与改变</a:t>
            </a: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状态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，并且只能访问用户程序所在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的存储空间。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有些系统将处理器状态划分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核心状态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管理状态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用户程序状态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三种。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7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B8924A7-572B-4993-80E2-823DC4640794}" type="slidenum">
              <a:rPr lang="zh-CN" altLang="en-US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1785938" y="260350"/>
            <a:ext cx="5645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44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实例：</a:t>
            </a:r>
            <a:r>
              <a:rPr kumimoji="1" lang="en-US" altLang="zh-CN" sz="44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x86</a:t>
            </a:r>
            <a:r>
              <a:rPr kumimoji="1" lang="zh-CN" altLang="en-US" sz="4400" b="1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系列处理器 </a:t>
            </a:r>
            <a:endParaRPr kumimoji="1" lang="en-US" altLang="zh-CN" sz="4400" b="1"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81000" y="1376363"/>
            <a:ext cx="8458200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386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486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Pentium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系列都支持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4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个处理器特权级别（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楷体_GB2312" pitchFamily="49" charset="-122"/>
                <a:ea typeface="宋体" pitchFamily="2" charset="-122"/>
              </a:rPr>
              <a:t>特权环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：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R0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R1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R2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和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R3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）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从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R0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到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R3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特权能力</a:t>
            </a:r>
            <a:r>
              <a:rPr kumimoji="1" lang="zh-CN" altLang="en-US" sz="3200" b="1" dirty="0">
                <a:solidFill>
                  <a:srgbClr val="993300"/>
                </a:solidFill>
                <a:effectLst/>
                <a:latin typeface="楷体_GB2312" pitchFamily="49" charset="-122"/>
                <a:ea typeface="宋体" pitchFamily="2" charset="-122"/>
              </a:rPr>
              <a:t>依次降低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R0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相当于双状态系统的</a:t>
            </a:r>
            <a:r>
              <a:rPr kumimoji="1" lang="zh-CN" altLang="en-US" sz="3200" b="1" dirty="0">
                <a:solidFill>
                  <a:srgbClr val="993300"/>
                </a:solidFill>
                <a:effectLst/>
                <a:latin typeface="楷体_GB2312" pitchFamily="49" charset="-122"/>
                <a:ea typeface="宋体" pitchFamily="2" charset="-122"/>
              </a:rPr>
              <a:t>管态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R3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相当于</a:t>
            </a:r>
            <a:r>
              <a:rPr kumimoji="1" lang="zh-CN" altLang="en-US" sz="3200" b="1" dirty="0">
                <a:solidFill>
                  <a:srgbClr val="993300"/>
                </a:solidFill>
                <a:effectLst/>
                <a:latin typeface="楷体_GB2312" pitchFamily="49" charset="-122"/>
                <a:ea typeface="宋体" pitchFamily="2" charset="-122"/>
              </a:rPr>
              <a:t>目态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R1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和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R2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则介于两者之间，它们能够运行的指令集合具有</a:t>
            </a:r>
            <a:r>
              <a:rPr kumimoji="1" lang="zh-CN" altLang="en-US" sz="3200" b="1" dirty="0">
                <a:solidFill>
                  <a:srgbClr val="993300"/>
                </a:solidFill>
                <a:effectLst/>
                <a:latin typeface="楷体_GB2312" pitchFamily="49" charset="-122"/>
                <a:ea typeface="宋体" pitchFamily="2" charset="-122"/>
              </a:rPr>
              <a:t>包含关系</a:t>
            </a:r>
            <a:r>
              <a:rPr kumimoji="1" lang="zh-CN" altLang="en-US" sz="3200" b="1" dirty="0">
                <a:effectLst/>
                <a:latin typeface="楷体_GB2312" pitchFamily="49" charset="-122"/>
                <a:ea typeface="宋体" pitchFamily="2" charset="-122"/>
              </a:rPr>
              <a:t>：</a:t>
            </a:r>
          </a:p>
        </p:txBody>
      </p:sp>
      <p:graphicFrame>
        <p:nvGraphicFramePr>
          <p:cNvPr id="221189" name="Object 5"/>
          <p:cNvGraphicFramePr>
            <a:graphicFrameLocks noChangeAspect="1"/>
          </p:cNvGraphicFramePr>
          <p:nvPr/>
        </p:nvGraphicFramePr>
        <p:xfrm>
          <a:off x="1954213" y="5457825"/>
          <a:ext cx="44640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" name="公式" r:id="rId3" imgW="1307880" imgH="228600" progId="Equation.3">
                  <p:embed/>
                </p:oleObj>
              </mc:Choice>
              <mc:Fallback>
                <p:oleObj name="公式" r:id="rId3" imgW="1307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5457825"/>
                        <a:ext cx="44640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B5DAAA5-D1CB-444C-B0CF-FE2486ECD669}" type="slidenum">
              <a:rPr lang="zh-CN" altLang="en-US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222213" name="Rectangle 5"/>
          <p:cNvSpPr>
            <a:spLocks noChangeArrowheads="1"/>
          </p:cNvSpPr>
          <p:nvPr/>
        </p:nvSpPr>
        <p:spPr bwMode="auto">
          <a:xfrm>
            <a:off x="214313" y="1289050"/>
            <a:ext cx="8763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各个级别有保护性检查（地址校验、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限制）</a:t>
            </a:r>
          </a:p>
          <a:p>
            <a:pPr marL="342900" indent="-342900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特权级别之间的转换方式不尽相同</a:t>
            </a:r>
          </a:p>
          <a:p>
            <a:pPr marL="342900" indent="-342900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四个级别运行不同类别的程序：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R0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-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运行操作系统核心代码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R1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-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运行关键设备驱动程序和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处理例程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R2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-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运行其它受保护共享代码，如语言系统运行环境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R3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-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运行各种用户程序</a:t>
            </a:r>
          </a:p>
          <a:p>
            <a:pPr>
              <a:spcBef>
                <a:spcPct val="10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现有基于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x86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处理器的操作系统、多数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Linux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以及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Windows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系列大都只用了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R0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R3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楷体_GB2312" pitchFamily="49" charset="-122"/>
                <a:ea typeface="宋体" pitchFamily="2" charset="-122"/>
              </a:rPr>
              <a:t>两个特权级别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2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2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319908D2-F9B2-4723-A321-AADBC1622546}" type="slidenum">
              <a:rPr lang="zh-CN" altLang="en-US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1332161" y="2422574"/>
            <a:ext cx="6624215" cy="234525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问题一</a:t>
            </a: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3600" b="1" dirty="0">
                <a:latin typeface="Times New Roman" pitchFamily="18" charset="0"/>
                <a:ea typeface="楷体_GB2312" pitchFamily="49" charset="-122"/>
              </a:rPr>
              <a:t>CPU</a:t>
            </a: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如何判断当前运行的程序是系统程序还是用户程序呢？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2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89D6F9A7-DB68-49C3-AD98-F7DBA6B98153}" type="slidenum">
              <a:rPr lang="zh-CN" altLang="en-US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87388" y="1484313"/>
            <a:ext cx="3205162" cy="579437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2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程序状态字</a:t>
            </a:r>
            <a:r>
              <a:rPr kumimoji="1" lang="en-US" altLang="zh-CN" sz="32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PSW </a:t>
            </a:r>
            <a:endParaRPr kumimoji="1" lang="en-US" altLang="zh-CN" sz="320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684213" y="2259013"/>
            <a:ext cx="8154987" cy="398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一个专门的寄存器，用来指示处理器的状态，</a:t>
            </a:r>
            <a:r>
              <a:rPr kumimoji="1" lang="en-US" altLang="zh-CN" sz="32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PSW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 (Program Status Word 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，通常包括：</a:t>
            </a:r>
          </a:p>
          <a:p>
            <a:pPr marL="317500" indent="-317500" algn="just" eaLnBrk="1" hangingPunct="1">
              <a:spcBef>
                <a:spcPct val="30000"/>
              </a:spcBef>
              <a:buFontTx/>
              <a:buChar char="•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的工作状态码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——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指明管态还是目态，用来说明当前在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上执行的是操作系统程序还是一般用户程序，从而决定其是否可以使用特权指令或拥有其它的特殊权力；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条件码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——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反映指令执行后的结果特征；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中断屏蔽码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——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指出是否允许中断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3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3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3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3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3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3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3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6" grpId="0" animBg="1" autoUpdateAnimBg="0"/>
      <p:bldP spid="22323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为什么要学习操作系统？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96752"/>
            <a:ext cx="8534400" cy="5256584"/>
          </a:xfrm>
        </p:spPr>
        <p:txBody>
          <a:bodyPr/>
          <a:lstStyle/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核高基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就是“核心电子器件、高端通用芯片及</a:t>
            </a:r>
            <a:r>
              <a:rPr lang="zh-CN" altLang="en-US" kern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基础软件产品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”的简称。是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2006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年国务院发布的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国家中长期科学和技术发展规划纲要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(2006-2020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)》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中与载人航天、探月工程并列的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个重大科技专项之一。</a:t>
            </a:r>
            <a:endParaRPr lang="en-US" altLang="zh-CN" kern="1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dirty="0"/>
              <a:t>半导体是电子产品的核心，信息产业的基石。国内半导体市场接近全球的三分之一，但国内半导体自给率水平非常低，特别是核心芯片极度缺乏，国产占有率都几乎为零。</a:t>
            </a:r>
            <a:endParaRPr lang="en-US" altLang="zh-CN" dirty="0"/>
          </a:p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solidFill>
                  <a:srgbClr val="0000FA"/>
                </a:solidFill>
              </a:rPr>
              <a:t>芯片关乎到国家安全，国产化迫在眉睫。</a:t>
            </a:r>
            <a:r>
              <a:rPr lang="en-US" altLang="zh-CN" dirty="0">
                <a:solidFill>
                  <a:srgbClr val="0000FA"/>
                </a:solidFill>
              </a:rPr>
              <a:t>2014</a:t>
            </a:r>
            <a:r>
              <a:rPr lang="zh-CN" altLang="en-US" dirty="0">
                <a:solidFill>
                  <a:srgbClr val="0000FA"/>
                </a:solidFill>
              </a:rPr>
              <a:t>年</a:t>
            </a:r>
            <a:r>
              <a:rPr lang="en-US" altLang="zh-CN" dirty="0">
                <a:solidFill>
                  <a:srgbClr val="0000FA"/>
                </a:solidFill>
              </a:rPr>
              <a:t>《</a:t>
            </a:r>
            <a:r>
              <a:rPr lang="zh-CN" altLang="en-US" dirty="0">
                <a:solidFill>
                  <a:srgbClr val="0000FA"/>
                </a:solidFill>
              </a:rPr>
              <a:t>国家集成电路产业发展推进纲要</a:t>
            </a:r>
            <a:r>
              <a:rPr lang="en-US" altLang="zh-CN" dirty="0">
                <a:solidFill>
                  <a:srgbClr val="0000FA"/>
                </a:solidFill>
              </a:rPr>
              <a:t>》</a:t>
            </a:r>
            <a:r>
              <a:rPr lang="zh-CN" altLang="en-US" dirty="0">
                <a:solidFill>
                  <a:srgbClr val="0000FA"/>
                </a:solidFill>
              </a:rPr>
              <a:t>将半导体产业新技术研发提升至国家战略高度。</a:t>
            </a:r>
            <a:endParaRPr lang="zh-CN" altLang="en-US" kern="1200" dirty="0">
              <a:solidFill>
                <a:srgbClr val="0000FA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73991ED-532B-4608-A30F-89685DB701C9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413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6986E14-D9D5-4B81-AB02-A5ED28CABA5C}" type="slidenum">
              <a:rPr lang="zh-CN" altLang="en-US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2267744" y="2780928"/>
            <a:ext cx="4608512" cy="1465263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问题二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状态之间如何转换？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E9FFD0B4-C2F5-4179-AB26-953DA9EA7CAA}" type="slidenum">
              <a:rPr lang="zh-CN" altLang="en-US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1111250" y="3457575"/>
            <a:ext cx="589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用户程序无法直接修改程序状态字；</a:t>
            </a:r>
          </a:p>
        </p:txBody>
      </p: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1116013" y="4508500"/>
            <a:ext cx="7758112" cy="16002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那么用户程序如何才能去做一些带有“特权”的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事情（如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操作）呢？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解决之道是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————</a:t>
            </a:r>
          </a:p>
        </p:txBody>
      </p:sp>
      <p:sp>
        <p:nvSpPr>
          <p:cNvPr id="227333" name="Rectangle 5"/>
          <p:cNvSpPr>
            <a:spLocks noChangeArrowheads="1"/>
          </p:cNvSpPr>
          <p:nvPr/>
        </p:nvSpPr>
        <p:spPr bwMode="auto">
          <a:xfrm>
            <a:off x="1100138" y="1509713"/>
            <a:ext cx="2147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管态 → 目态</a:t>
            </a:r>
          </a:p>
        </p:txBody>
      </p:sp>
      <p:sp>
        <p:nvSpPr>
          <p:cNvPr id="227334" name="Rectangle 6"/>
          <p:cNvSpPr>
            <a:spLocks noChangeArrowheads="1"/>
          </p:cNvSpPr>
          <p:nvPr/>
        </p:nvSpPr>
        <p:spPr bwMode="auto">
          <a:xfrm>
            <a:off x="1100138" y="2154238"/>
            <a:ext cx="6551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通过设置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PSW(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修改程序状态字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来实现；</a:t>
            </a:r>
          </a:p>
        </p:txBody>
      </p:sp>
      <p:sp>
        <p:nvSpPr>
          <p:cNvPr id="227335" name="Rectangle 7"/>
          <p:cNvSpPr>
            <a:spLocks noChangeArrowheads="1"/>
          </p:cNvSpPr>
          <p:nvPr/>
        </p:nvSpPr>
        <p:spPr bwMode="auto">
          <a:xfrm>
            <a:off x="1100138" y="2838450"/>
            <a:ext cx="214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目态 → 管态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7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7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autoUpdateAnimBg="0"/>
      <p:bldP spid="227332" grpId="0" autoUpdateAnimBg="0"/>
      <p:bldP spid="227333" grpId="0"/>
      <p:bldP spid="22733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9B8830B-34DC-4BC5-BAD2-97F31CB8F78B}" type="slidenum">
              <a:rPr lang="zh-CN" altLang="en-US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3048000" y="1058863"/>
            <a:ext cx="29273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>
                <a:effectLst/>
                <a:latin typeface="黑体" pitchFamily="49" charset="-122"/>
                <a:ea typeface="黑体" pitchFamily="49" charset="-122"/>
              </a:rPr>
              <a:t>二、系统调用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74663" y="1917700"/>
            <a:ext cx="8486298" cy="45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用户程序通过特殊的</a:t>
            </a:r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访管指令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，来请求操作系统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为其提供某种功能的服务。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系统调用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指令的实现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过程一般是：</a:t>
            </a:r>
          </a:p>
          <a:p>
            <a:pPr eaLnBrk="1" hangingPunct="1"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当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执行访管指令时，即引起</a:t>
            </a:r>
            <a:r>
              <a:rPr kumimoji="1" lang="zh-CN" altLang="en-US" sz="2800" b="1" dirty="0">
                <a:solidFill>
                  <a:srgbClr val="800000"/>
                </a:solidFill>
                <a:effectLst/>
                <a:latin typeface="Heiti SC Light"/>
                <a:ea typeface="Heiti SC Light"/>
                <a:cs typeface="Heiti SC Light"/>
              </a:rPr>
              <a:t>访管中断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eaLnBrk="1" hangingPunct="1"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处理器保存中断点的程序执行上下文环境（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PSW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b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    PC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和其他的一些寄存器），</a:t>
            </a:r>
            <a:r>
              <a:rPr kumimoji="1" lang="en-US" altLang="zh-CN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切换到管态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eaLnBrk="1" hangingPunct="1"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中断处理程序开始工作，调用相应的系统服务；</a:t>
            </a:r>
          </a:p>
          <a:p>
            <a:pPr eaLnBrk="1" hangingPunct="1"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中断处理结束后，恢复被中断程序的上下文环境，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恢复为目态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，回到中断点继续执行。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28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8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8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8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8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8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8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animBg="1" autoUpdateAnimBg="0"/>
      <p:bldP spid="22835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31999F54-270F-4346-B3CE-A604BBDC1F34}" type="slidenum">
              <a:rPr lang="zh-CN" altLang="en-US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229379" name="Line 3"/>
          <p:cNvSpPr>
            <a:spLocks noChangeShapeType="1"/>
          </p:cNvSpPr>
          <p:nvPr/>
        </p:nvSpPr>
        <p:spPr bwMode="auto">
          <a:xfrm>
            <a:off x="747713" y="3883025"/>
            <a:ext cx="778351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5634038" y="2792413"/>
            <a:ext cx="304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管态（系统态）</a:t>
            </a:r>
          </a:p>
        </p:txBody>
      </p:sp>
      <p:sp>
        <p:nvSpPr>
          <p:cNvPr id="66566" name="Text Box 5"/>
          <p:cNvSpPr txBox="1">
            <a:spLocks noChangeArrowheads="1"/>
          </p:cNvSpPr>
          <p:nvPr/>
        </p:nvSpPr>
        <p:spPr bwMode="auto">
          <a:xfrm>
            <a:off x="5634038" y="4275138"/>
            <a:ext cx="304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目态（用户态）</a:t>
            </a:r>
          </a:p>
        </p:txBody>
      </p:sp>
      <p:sp>
        <p:nvSpPr>
          <p:cNvPr id="229382" name="Line 6"/>
          <p:cNvSpPr>
            <a:spLocks noChangeShapeType="1"/>
          </p:cNvSpPr>
          <p:nvPr/>
        </p:nvSpPr>
        <p:spPr bwMode="auto">
          <a:xfrm rot="10800000">
            <a:off x="1568450" y="2609850"/>
            <a:ext cx="0" cy="26273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376238" y="5308600"/>
            <a:ext cx="3279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系统调用</a:t>
            </a:r>
            <a:r>
              <a:rPr kumimoji="1" lang="en-US" altLang="zh-CN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zh-CN" altLang="en-US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汇编指令</a:t>
            </a:r>
            <a:r>
              <a:rPr kumimoji="1" lang="en-US" altLang="zh-CN" sz="2800" b="1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229384" name="Text Box 8"/>
          <p:cNvSpPr txBox="1">
            <a:spLocks noChangeArrowheads="1"/>
          </p:cNvSpPr>
          <p:nvPr/>
        </p:nvSpPr>
        <p:spPr bwMode="auto">
          <a:xfrm>
            <a:off x="404813" y="196215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中断处理程序</a:t>
            </a:r>
          </a:p>
        </p:txBody>
      </p:sp>
      <p:sp>
        <p:nvSpPr>
          <p:cNvPr id="229385" name="Line 9"/>
          <p:cNvSpPr>
            <a:spLocks noChangeShapeType="1"/>
          </p:cNvSpPr>
          <p:nvPr/>
        </p:nvSpPr>
        <p:spPr bwMode="auto">
          <a:xfrm>
            <a:off x="2803525" y="2255838"/>
            <a:ext cx="9937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29386" name="Text Box 10"/>
          <p:cNvSpPr txBox="1">
            <a:spLocks noChangeArrowheads="1"/>
          </p:cNvSpPr>
          <p:nvPr/>
        </p:nvSpPr>
        <p:spPr bwMode="auto">
          <a:xfrm>
            <a:off x="3865563" y="196215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系统服务程序</a:t>
            </a:r>
          </a:p>
        </p:txBody>
      </p:sp>
      <p:sp>
        <p:nvSpPr>
          <p:cNvPr id="66572" name="Text Box 11"/>
          <p:cNvSpPr txBox="1">
            <a:spLocks noChangeArrowheads="1"/>
          </p:cNvSpPr>
          <p:nvPr/>
        </p:nvSpPr>
        <p:spPr bwMode="auto">
          <a:xfrm>
            <a:off x="3203575" y="5734050"/>
            <a:ext cx="29797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4800" b="1">
                <a:effectLst/>
                <a:latin typeface="Times New Roman" pitchFamily="18" charset="0"/>
                <a:ea typeface="宋体" pitchFamily="2" charset="-122"/>
              </a:rPr>
              <a:t>用户程序</a:t>
            </a:r>
          </a:p>
        </p:txBody>
      </p:sp>
      <p:sp>
        <p:nvSpPr>
          <p:cNvPr id="66573" name="Text Box 12"/>
          <p:cNvSpPr txBox="1">
            <a:spLocks noChangeArrowheads="1"/>
          </p:cNvSpPr>
          <p:nvPr/>
        </p:nvSpPr>
        <p:spPr bwMode="auto">
          <a:xfrm>
            <a:off x="3409950" y="981075"/>
            <a:ext cx="25749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4800" b="1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内核</a:t>
            </a:r>
          </a:p>
        </p:txBody>
      </p:sp>
      <p:sp>
        <p:nvSpPr>
          <p:cNvPr id="229389" name="Line 13"/>
          <p:cNvSpPr>
            <a:spLocks noChangeShapeType="1"/>
          </p:cNvSpPr>
          <p:nvPr/>
        </p:nvSpPr>
        <p:spPr bwMode="auto">
          <a:xfrm flipH="1">
            <a:off x="1754188" y="2509838"/>
            <a:ext cx="2932112" cy="264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29390" name="Text Box 14"/>
          <p:cNvSpPr txBox="1">
            <a:spLocks noChangeArrowheads="1"/>
          </p:cNvSpPr>
          <p:nvPr/>
        </p:nvSpPr>
        <p:spPr bwMode="auto">
          <a:xfrm>
            <a:off x="541338" y="3455988"/>
            <a:ext cx="11033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  <a:t>陷入到</a:t>
            </a:r>
            <a:b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  <a:t>管态</a:t>
            </a:r>
          </a:p>
        </p:txBody>
      </p:sp>
      <p:sp>
        <p:nvSpPr>
          <p:cNvPr id="229391" name="Text Box 15"/>
          <p:cNvSpPr txBox="1">
            <a:spLocks noChangeArrowheads="1"/>
          </p:cNvSpPr>
          <p:nvPr/>
        </p:nvSpPr>
        <p:spPr bwMode="auto">
          <a:xfrm>
            <a:off x="3540125" y="3443288"/>
            <a:ext cx="1103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  <a:t>恢复到</a:t>
            </a:r>
            <a:b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400" b="1">
                <a:solidFill>
                  <a:schemeClr val="folHlink"/>
                </a:solidFill>
                <a:effectLst/>
                <a:latin typeface="Times New Roman" pitchFamily="18" charset="0"/>
                <a:ea typeface="宋体" pitchFamily="2" charset="-122"/>
              </a:rPr>
              <a:t>目态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2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autoUpdateAnimBg="0"/>
      <p:bldP spid="229384" grpId="0" autoUpdateAnimBg="0"/>
      <p:bldP spid="229386" grpId="0" autoUpdateAnimBg="0"/>
      <p:bldP spid="229390" grpId="0" autoUpdateAnimBg="0"/>
      <p:bldP spid="229391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日期占位符 3"/>
          <p:cNvSpPr>
            <a:spLocks noGrp="1"/>
          </p:cNvSpPr>
          <p:nvPr>
            <p:ph type="dt" sz="quarter" idx="10"/>
          </p:nvPr>
        </p:nvSpPr>
        <p:spPr>
          <a:xfrm>
            <a:off x="304800" y="6489700"/>
            <a:ext cx="2133600" cy="32067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37" name="页脚占位符 5"/>
          <p:cNvSpPr>
            <a:spLocks noGrp="1"/>
          </p:cNvSpPr>
          <p:nvPr>
            <p:ph type="ftr" sz="quarter" idx="12"/>
          </p:nvPr>
        </p:nvSpPr>
        <p:spPr>
          <a:xfrm>
            <a:off x="5943600" y="6492875"/>
            <a:ext cx="2895600" cy="320675"/>
          </a:xfrm>
        </p:spPr>
        <p:txBody>
          <a:bodyPr/>
          <a:lstStyle/>
          <a:p>
            <a:pPr>
              <a:defRPr/>
            </a:pPr>
            <a:fld id="{2893573B-DB18-4F9C-9F30-B8ED70699C92}" type="slidenum">
              <a:rPr lang="zh-CN" altLang="en-US"/>
              <a:pPr>
                <a:defRPr/>
              </a:pPr>
              <a:t>74</a:t>
            </a:fld>
            <a:endParaRPr lang="en-US" altLang="zh-CN"/>
          </a:p>
        </p:txBody>
      </p:sp>
      <p:graphicFrame>
        <p:nvGraphicFramePr>
          <p:cNvPr id="230471" name="Group 71"/>
          <p:cNvGraphicFramePr>
            <a:graphicFrameLocks noGrp="1"/>
          </p:cNvGraphicFramePr>
          <p:nvPr/>
        </p:nvGraphicFramePr>
        <p:xfrm>
          <a:off x="1739900" y="1266825"/>
          <a:ext cx="6226175" cy="4154488"/>
        </p:xfrm>
        <a:graphic>
          <a:graphicData uri="http://schemas.openxmlformats.org/drawingml/2006/table">
            <a:tbl>
              <a:tblPr/>
              <a:tblGrid>
                <a:gridCol w="311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3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sys_fork();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创建进程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sys_read();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读文件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sys_write();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写文件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sys_open();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打开文件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sys_execve();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执行程序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sys_time();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取当前时间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sys_chdir();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更改当前目录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 sys_mount();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安装文件系统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7620" name="Text Box 35"/>
          <p:cNvSpPr txBox="1">
            <a:spLocks noChangeArrowheads="1"/>
          </p:cNvSpPr>
          <p:nvPr/>
        </p:nvSpPr>
        <p:spPr bwMode="auto">
          <a:xfrm>
            <a:off x="2090738" y="533400"/>
            <a:ext cx="552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Linux0.11</a:t>
            </a:r>
            <a:r>
              <a:rPr kumimoji="1" lang="zh-CN" altLang="en-US" sz="2800" b="1"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版本中的系统调用</a:t>
            </a:r>
            <a:r>
              <a:rPr kumimoji="1" lang="en-US" altLang="zh-CN" sz="2800" b="1"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(72</a:t>
            </a:r>
            <a:r>
              <a:rPr kumimoji="1" lang="zh-CN" altLang="en-US" sz="2800" b="1"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个</a:t>
            </a:r>
            <a:r>
              <a:rPr kumimoji="1" lang="en-US" altLang="zh-CN" sz="2800" b="1"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67621" name="Text Box 36"/>
          <p:cNvSpPr txBox="1">
            <a:spLocks noChangeArrowheads="1"/>
          </p:cNvSpPr>
          <p:nvPr/>
        </p:nvSpPr>
        <p:spPr bwMode="auto">
          <a:xfrm>
            <a:off x="723900" y="5487988"/>
            <a:ext cx="81565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数组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sys_call_table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[]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记录了每个系统调用函数的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入口地址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，系统调用中断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int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 0x80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eax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中是调用号。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2F652E1-C125-4A82-9A38-2C7D57B9D8C2}" type="slidenum">
              <a:rPr lang="zh-CN" altLang="en-US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2274888" y="2324100"/>
            <a:ext cx="3484562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Char char="ü"/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受保护的指令；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Char char="ü"/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系统调用；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内存保护； 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中断机制；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3200" b="1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系统；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2"/>
              </a:buBlip>
            </a:pPr>
            <a:r>
              <a:rPr kumimoji="1" lang="zh-CN" altLang="en-US" sz="3200" b="1">
                <a:effectLst/>
                <a:latin typeface="Times New Roman" pitchFamily="18" charset="0"/>
                <a:ea typeface="宋体" pitchFamily="2" charset="-122"/>
              </a:rPr>
              <a:t> 时钟操作。</a:t>
            </a:r>
            <a:endParaRPr kumimoji="1" lang="zh-CN" altLang="zh-CN" sz="3200" b="1"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2225675" y="1366838"/>
            <a:ext cx="4005263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kumimoji="1" lang="en-US" altLang="zh-CN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36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需要的硬件特性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D4C7FAB4-E3FF-4270-A7C0-2503D040E2C9}" type="slidenum">
              <a:rPr lang="zh-CN" altLang="en-US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541338" y="2420938"/>
            <a:ext cx="798195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/>
                <a:latin typeface="Times New Roman" pitchFamily="18" charset="0"/>
                <a:ea typeface="宋体" pitchFamily="2" charset="-122"/>
              </a:rPr>
              <a:t>Why  </a:t>
            </a: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内存保护？</a:t>
            </a:r>
          </a:p>
          <a:p>
            <a:pPr marL="342900" indent="-342900"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You cannot hurt me, I cannot hurt you</a:t>
            </a:r>
            <a:endParaRPr kumimoji="1" lang="en-US" altLang="zh-CN" sz="32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 marL="342900" indent="-342900"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en-US" altLang="zh-CN" sz="3600" b="1" dirty="0">
                <a:effectLst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防止一个用户程序去访问其他用户</a:t>
            </a:r>
            <a:b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 程序的数据；</a:t>
            </a:r>
          </a:p>
          <a:p>
            <a:pPr marL="342900" indent="-342900"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 保护操作系统免受用户程序的破坏。</a:t>
            </a:r>
          </a:p>
        </p:txBody>
      </p:sp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2971800" y="1317625"/>
            <a:ext cx="3536950" cy="76200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4400">
                <a:effectLst/>
                <a:latin typeface="黑体" pitchFamily="49" charset="-122"/>
                <a:ea typeface="黑体" pitchFamily="49" charset="-122"/>
              </a:rPr>
              <a:t>三、内存保护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2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2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2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2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 uiExpand="1" build="p" autoUpdateAnimBg="0" advAuto="0"/>
      <p:bldP spid="232453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23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F78E72F1-E2DE-4277-B0A6-F8F909A57D4D}" type="slidenum">
              <a:rPr lang="zh-CN" altLang="en-US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541338" y="1283276"/>
            <a:ext cx="760015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40000"/>
              </a:spcBef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在硬件上如何支持？</a:t>
            </a:r>
          </a:p>
          <a:p>
            <a:pPr marL="342900" indent="-342900">
              <a:lnSpc>
                <a:spcPct val="150000"/>
              </a:lnSpc>
            </a:pP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最简单的做法：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基址寄存器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边界寄存器</a:t>
            </a:r>
          </a:p>
        </p:txBody>
      </p:sp>
      <p:graphicFrame>
        <p:nvGraphicFramePr>
          <p:cNvPr id="233500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96635"/>
              </p:ext>
            </p:extLst>
          </p:nvPr>
        </p:nvGraphicFramePr>
        <p:xfrm>
          <a:off x="1487488" y="3254277"/>
          <a:ext cx="1706562" cy="2767011"/>
        </p:xfrm>
        <a:graphic>
          <a:graphicData uri="http://schemas.openxmlformats.org/drawingml/2006/table">
            <a:tbl>
              <a:tblPr/>
              <a:tblGrid>
                <a:gridCol w="1706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23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程序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3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程序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3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程序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565150" y="3166964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内存</a:t>
            </a:r>
          </a:p>
        </p:txBody>
      </p:sp>
      <p:sp>
        <p:nvSpPr>
          <p:cNvPr id="233488" name="Rectangle 16"/>
          <p:cNvSpPr>
            <a:spLocks noChangeArrowheads="1"/>
          </p:cNvSpPr>
          <p:nvPr/>
        </p:nvSpPr>
        <p:spPr bwMode="auto">
          <a:xfrm>
            <a:off x="4167188" y="3557489"/>
            <a:ext cx="2003425" cy="2889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sp>
        <p:nvSpPr>
          <p:cNvPr id="233489" name="Rectangle 17"/>
          <p:cNvSpPr>
            <a:spLocks noChangeArrowheads="1"/>
          </p:cNvSpPr>
          <p:nvPr/>
        </p:nvSpPr>
        <p:spPr bwMode="auto">
          <a:xfrm>
            <a:off x="4167188" y="5256114"/>
            <a:ext cx="2003425" cy="2889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4167188" y="3890864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effectLst/>
                <a:latin typeface="Times New Roman" pitchFamily="18" charset="0"/>
                <a:ea typeface="宋体" pitchFamily="2" charset="-122"/>
              </a:rPr>
              <a:t>基址寄存器</a:t>
            </a: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4167188" y="5545039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effectLst/>
                <a:latin typeface="Times New Roman" pitchFamily="18" charset="0"/>
                <a:ea typeface="宋体" pitchFamily="2" charset="-122"/>
              </a:rPr>
              <a:t>边界寄存器</a:t>
            </a:r>
          </a:p>
        </p:txBody>
      </p:sp>
      <p:sp>
        <p:nvSpPr>
          <p:cNvPr id="233492" name="Line 20"/>
          <p:cNvSpPr>
            <a:spLocks noChangeShapeType="1"/>
          </p:cNvSpPr>
          <p:nvPr/>
        </p:nvSpPr>
        <p:spPr bwMode="auto">
          <a:xfrm flipH="1">
            <a:off x="3179763" y="3700364"/>
            <a:ext cx="973137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33493" name="Line 21"/>
          <p:cNvSpPr>
            <a:spLocks noChangeShapeType="1"/>
          </p:cNvSpPr>
          <p:nvPr/>
        </p:nvSpPr>
        <p:spPr bwMode="auto">
          <a:xfrm flipH="1" flipV="1">
            <a:off x="3194050" y="5098952"/>
            <a:ext cx="95885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0678" name="Text Box 22"/>
          <p:cNvSpPr txBox="1">
            <a:spLocks noChangeArrowheads="1"/>
          </p:cNvSpPr>
          <p:nvPr/>
        </p:nvSpPr>
        <p:spPr bwMode="auto">
          <a:xfrm>
            <a:off x="6440488" y="3287614"/>
            <a:ext cx="232727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在开始运行一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个程序时，由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操作系统负责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给基址寄存器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和边界寄存器</a:t>
            </a:r>
            <a:b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>
                <a:effectLst/>
                <a:latin typeface="Times New Roman" pitchFamily="18" charset="0"/>
                <a:ea typeface="宋体" pitchFamily="2" charset="-122"/>
              </a:rPr>
              <a:t>设置相应的值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52DAD5F3-44E9-469F-A988-200A26657705}" type="slidenum">
              <a:rPr lang="zh-CN" altLang="en-US"/>
              <a:pPr>
                <a:defRPr/>
              </a:pPr>
              <a:t>78</a:t>
            </a:fld>
            <a:endParaRPr lang="en-US" altLang="zh-CN"/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395288" y="2574925"/>
            <a:ext cx="7455887" cy="354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中断对于操作系统的重要性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        就像机器中的</a:t>
            </a: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驱动齿轮</a:t>
            </a: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一样</a:t>
            </a:r>
            <a:endParaRPr kumimoji="1" lang="en-US" altLang="zh-CN" sz="36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 marL="342900" indent="-342900">
              <a:spcBef>
                <a:spcPts val="600"/>
              </a:spcBef>
            </a:pPr>
            <a:endParaRPr kumimoji="1" lang="zh-CN" altLang="en-US" sz="3600" b="1" dirty="0">
              <a:effectLst/>
              <a:latin typeface="Times New Roman" pitchFamily="18" charset="0"/>
              <a:ea typeface="宋体" pitchFamily="2" charset="-122"/>
            </a:endParaRPr>
          </a:p>
          <a:p>
            <a:pPr marL="342900" indent="-342900">
              <a:spcBef>
                <a:spcPct val="1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有人把操作系统称为是由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       “</a:t>
            </a: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中断驱动</a:t>
            </a: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”或者“</a:t>
            </a:r>
            <a:r>
              <a:rPr kumimoji="1" lang="zh-CN" altLang="en-US" sz="36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事件驱动</a:t>
            </a:r>
            <a:r>
              <a:rPr kumimoji="1" lang="zh-CN" altLang="en-US" sz="3600" b="1" dirty="0">
                <a:effectLst/>
                <a:latin typeface="Times New Roman" pitchFamily="18" charset="0"/>
                <a:ea typeface="宋体" pitchFamily="2" charset="-122"/>
              </a:rPr>
              <a:t>”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2871788" y="1317625"/>
            <a:ext cx="3536950" cy="76200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4400">
                <a:effectLst/>
                <a:latin typeface="黑体" pitchFamily="49" charset="-122"/>
                <a:ea typeface="黑体" pitchFamily="49" charset="-122"/>
              </a:rPr>
              <a:t>四、中断机制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4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4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34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4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build="p" autoUpdateAnimBg="0" advAuto="0"/>
      <p:bldP spid="234501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20F3E94E-9EFC-48A3-B756-628555458A9B}" type="slidenum">
              <a:rPr lang="zh-CN" altLang="en-US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600075" y="1341438"/>
            <a:ext cx="7851775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什么是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黑体" pitchFamily="49" charset="-122"/>
              </a:rPr>
              <a:t>中断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（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interrupt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）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指的是由于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楷体_GB2312" pitchFamily="49" charset="-122"/>
                <a:ea typeface="宋体" pitchFamily="2" charset="-122"/>
              </a:rPr>
              <a:t>某个事件的发生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，改变了正在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上</a:t>
            </a:r>
            <a:b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执行的指令的顺序；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这种事件对应于</a:t>
            </a:r>
            <a:r>
              <a:rPr kumimoji="1" lang="en-US" altLang="zh-CN" sz="2800" b="1" dirty="0">
                <a:effectLst/>
                <a:latin typeface="楷体_GB2312" pitchFamily="49" charset="-122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芯片内部或外部的硬件电路</a:t>
            </a:r>
            <a:b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所生成的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楷体_GB2312" pitchFamily="49" charset="-122"/>
                <a:ea typeface="宋体" pitchFamily="2" charset="-122"/>
              </a:rPr>
              <a:t>电信号</a:t>
            </a:r>
            <a:r>
              <a:rPr kumimoji="1" lang="zh-CN" altLang="en-US" sz="2800" b="1" dirty="0">
                <a:effectLst/>
                <a:latin typeface="楷体_GB2312" pitchFamily="49" charset="-122"/>
                <a:ea typeface="宋体" pitchFamily="2" charset="-122"/>
              </a:rPr>
              <a:t>。</a:t>
            </a:r>
          </a:p>
        </p:txBody>
      </p:sp>
      <p:sp>
        <p:nvSpPr>
          <p:cNvPr id="235525" name="Text Box 5"/>
          <p:cNvSpPr txBox="1">
            <a:spLocks noChangeArrowheads="1"/>
          </p:cNvSpPr>
          <p:nvPr/>
        </p:nvSpPr>
        <p:spPr bwMode="auto">
          <a:xfrm>
            <a:off x="593725" y="4165600"/>
            <a:ext cx="804227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楷体_GB2312" pitchFamily="49" charset="-122"/>
                <a:ea typeface="黑体" pitchFamily="49" charset="-122"/>
              </a:rPr>
              <a:t>中断处理的过程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当中断事件发生时，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暂停正在执行的程序，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保留现场后自动转去执行相应事件的处理程序，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待处理完成后返回断点，继续执行被打断的程序。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autoUpdateAnimBg="0"/>
      <p:bldP spid="23552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为什么要学习操作系统？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96752"/>
            <a:ext cx="8534400" cy="5256584"/>
          </a:xfrm>
        </p:spPr>
        <p:txBody>
          <a:bodyPr/>
          <a:lstStyle/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网络信息产业中，芯片被比喻为心脏，操作系统被比喻为灵魂。二十年来，中国网信产业为何始终“缺芯少魂”？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2018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</a:t>
            </a:r>
            <a:r>
              <a:rPr lang="en-US" altLang="zh-CN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月，美国商务部禁止中兴通讯采购美国芯片，中兴被“卡住咽喉”。这暴露了中国在高端芯片行业缺乏自主创新能力的困境。</a:t>
            </a:r>
            <a:endParaRPr lang="en-US" altLang="zh-CN" kern="1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dirty="0"/>
              <a:t>中兴事件之痛，必须紧握核心技术！核心技术是买不到的，而网信在整个产业链上有自己的上下游，操作系统作为魂必不可少！</a:t>
            </a:r>
            <a:endParaRPr lang="en-US" altLang="zh-CN" dirty="0"/>
          </a:p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solidFill>
                  <a:srgbClr val="0000FA"/>
                </a:solidFill>
              </a:rPr>
              <a:t>操作系统国产化道路与替代道路，避免被“卡脖子”</a:t>
            </a:r>
            <a:endParaRPr lang="en-US" altLang="zh-CN" dirty="0">
              <a:solidFill>
                <a:srgbClr val="0000FA"/>
              </a:solidFill>
            </a:endParaRPr>
          </a:p>
          <a:p>
            <a:pPr marL="11113" indent="-11113" algn="just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solidFill>
                  <a:srgbClr val="0000FA"/>
                </a:solidFill>
              </a:rPr>
              <a:t>华为欧拉</a:t>
            </a:r>
            <a:r>
              <a:rPr lang="en-US" altLang="zh-CN" dirty="0">
                <a:solidFill>
                  <a:srgbClr val="0000FA"/>
                </a:solidFill>
              </a:rPr>
              <a:t>OS</a:t>
            </a:r>
            <a:r>
              <a:rPr lang="zh-CN" altLang="en-US" dirty="0">
                <a:solidFill>
                  <a:srgbClr val="0000FA"/>
                </a:solidFill>
              </a:rPr>
              <a:t>、华为鸿蒙、</a:t>
            </a:r>
            <a:r>
              <a:rPr lang="en-US" altLang="zh-CN" dirty="0">
                <a:solidFill>
                  <a:srgbClr val="0000FA"/>
                </a:solidFill>
              </a:rPr>
              <a:t>Jolla</a:t>
            </a:r>
            <a:r>
              <a:rPr lang="zh-CN" altLang="en-US" dirty="0">
                <a:solidFill>
                  <a:srgbClr val="0000FA"/>
                </a:solidFill>
              </a:rPr>
              <a:t>的</a:t>
            </a:r>
            <a:r>
              <a:rPr lang="en-US" altLang="zh-CN" dirty="0" err="1">
                <a:solidFill>
                  <a:srgbClr val="0000FA"/>
                </a:solidFill>
              </a:rPr>
              <a:t>SailFish</a:t>
            </a:r>
            <a:r>
              <a:rPr lang="zh-CN" altLang="en-US" dirty="0">
                <a:solidFill>
                  <a:srgbClr val="0000FA"/>
                </a:solidFill>
              </a:rPr>
              <a:t>（在俄罗斯率先落地，更名</a:t>
            </a:r>
            <a:r>
              <a:rPr lang="en-US" altLang="zh-CN" dirty="0">
                <a:solidFill>
                  <a:srgbClr val="0000FA"/>
                </a:solidFill>
              </a:rPr>
              <a:t>Aurora OS</a:t>
            </a:r>
            <a:r>
              <a:rPr lang="zh-CN" altLang="en-US" dirty="0">
                <a:solidFill>
                  <a:srgbClr val="0000FA"/>
                </a:solidFill>
              </a:rPr>
              <a:t>）</a:t>
            </a:r>
            <a:r>
              <a:rPr lang="en-US" altLang="zh-CN" dirty="0">
                <a:solidFill>
                  <a:srgbClr val="0000FA"/>
                </a:solidFill>
              </a:rPr>
              <a:t>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73991ED-532B-4608-A30F-89685DB701C9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15765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C0076BFF-A198-4900-BE6B-27932D277A08}" type="slidenum">
              <a:rPr lang="zh-CN" altLang="en-US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236548" name="Text Box 4"/>
          <p:cNvSpPr txBox="1">
            <a:spLocks noChangeArrowheads="1"/>
          </p:cNvSpPr>
          <p:nvPr/>
        </p:nvSpPr>
        <p:spPr bwMode="auto">
          <a:xfrm>
            <a:off x="614363" y="563563"/>
            <a:ext cx="2224087" cy="579437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200" b="1">
                <a:solidFill>
                  <a:srgbClr val="993300"/>
                </a:solidFill>
                <a:effectLst/>
                <a:latin typeface="Times New Roman" pitchFamily="18" charset="0"/>
                <a:ea typeface="宋体" pitchFamily="2" charset="-122"/>
              </a:rPr>
              <a:t>中断的类型</a:t>
            </a:r>
            <a:endParaRPr kumimoji="1" lang="zh-CN" altLang="en-US" sz="3200">
              <a:solidFill>
                <a:srgbClr val="9933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36549" name="Text Box 5"/>
          <p:cNvSpPr txBox="1">
            <a:spLocks noChangeArrowheads="1"/>
          </p:cNvSpPr>
          <p:nvPr/>
        </p:nvSpPr>
        <p:spPr bwMode="auto">
          <a:xfrm>
            <a:off x="614363" y="1452563"/>
            <a:ext cx="80073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952500" indent="-47307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按照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Intel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公司的文档，中断可以分为两大类，即</a:t>
            </a:r>
          </a:p>
          <a:p>
            <a:pPr eaLnBrk="1" hangingPunct="1">
              <a:spcBef>
                <a:spcPct val="1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</a:rPr>
              <a:t>同步中断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</a:rPr>
              <a:t>异步中断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7030A0"/>
                </a:solidFill>
                <a:effectLst/>
                <a:latin typeface="Times New Roman" pitchFamily="18" charset="0"/>
                <a:ea typeface="黑体" pitchFamily="49" charset="-122"/>
              </a:rPr>
              <a:t>同步中断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：指当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正在执行指令的时候，由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的控制单元所发出的中断，也称为“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黑体" pitchFamily="49" charset="-122"/>
              </a:rPr>
              <a:t>异常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”；</a:t>
            </a:r>
          </a:p>
          <a:p>
            <a:pPr lvl="1" eaLnBrk="1" hangingPunct="1">
              <a:spcBef>
                <a:spcPct val="40000"/>
              </a:spcBef>
              <a:buFont typeface="Wingdings" pitchFamily="2" charset="2"/>
              <a:buChar char="F"/>
            </a:pPr>
            <a:r>
              <a:rPr kumimoji="1" lang="en-US" altLang="zh-CN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检测到的异常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，包括：错误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(Fault)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陷阱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(Trap)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和中止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(Abort)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，例如：算术溢出、被零除、用户态下使用了特权指令等；</a:t>
            </a:r>
          </a:p>
          <a:p>
            <a:pPr lvl="1" eaLnBrk="1" hangingPunct="1">
              <a:spcBef>
                <a:spcPct val="40000"/>
              </a:spcBef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程序设定的异常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，即程序员通过</a:t>
            </a:r>
            <a:r>
              <a:rPr kumimoji="1" lang="en-US" altLang="zh-CN" sz="2800" b="1" dirty="0" err="1">
                <a:effectLst/>
                <a:latin typeface="Times New Roman" pitchFamily="18" charset="0"/>
                <a:ea typeface="宋体" pitchFamily="2" charset="-122"/>
              </a:rPr>
              <a:t>int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int3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等指令来发出的中断请求，也称为软中断，主要用来实现系统调用服务。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6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6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6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6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6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8" grpId="0" animBg="1" autoUpdateAnimBg="0"/>
      <p:bldP spid="236549" grpId="0" build="p" bldLvl="2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D8EE783-376A-49D1-BDCD-EE37CF3716CA}" type="slidenum">
              <a:rPr lang="zh-CN" altLang="en-US"/>
              <a:pPr>
                <a:defRPr/>
              </a:pPr>
              <a:t>81</a:t>
            </a:fld>
            <a:endParaRPr lang="en-US" altLang="zh-CN"/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809625" y="1125538"/>
            <a:ext cx="7769225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8925" indent="-28892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952500" indent="-473075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7030A0"/>
                </a:solidFill>
                <a:effectLst/>
                <a:latin typeface="Times New Roman" pitchFamily="18" charset="0"/>
                <a:ea typeface="黑体" pitchFamily="49" charset="-122"/>
              </a:rPr>
              <a:t>异步中断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：指由其他的硬件设备在任意时刻所发出的中断，简称为“中断”；</a:t>
            </a:r>
          </a:p>
          <a:p>
            <a:pPr lvl="1" algn="just" eaLnBrk="1" hangingPunct="1">
              <a:spcBef>
                <a:spcPct val="40000"/>
              </a:spcBef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C00000"/>
                </a:solidFill>
                <a:effectLst/>
                <a:latin typeface="Times New Roman" pitchFamily="18" charset="0"/>
                <a:ea typeface="宋体" pitchFamily="2" charset="-122"/>
              </a:rPr>
              <a:t>可屏蔽中断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，即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I/O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中断，它是当外部设备或通道操作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正常结束或发生错误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时所发生的中断。例如：打印机打印完成、缺纸，读磁盘时驱动器中没有磁盘等；</a:t>
            </a:r>
          </a:p>
          <a:p>
            <a:pPr lvl="1" algn="just" eaLnBrk="1" hangingPunct="1">
              <a:spcBef>
                <a:spcPct val="40000"/>
              </a:spcBef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C00000"/>
                </a:solidFill>
                <a:effectLst/>
                <a:latin typeface="Times New Roman" pitchFamily="18" charset="0"/>
                <a:ea typeface="宋体" pitchFamily="2" charset="-122"/>
              </a:rPr>
              <a:t>不可屏蔽中断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，例如：由掉电、存储器校验错等硬件故障引起的硬件中断；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每一个中断或异常都用一个</a:t>
            </a:r>
            <a:r>
              <a:rPr kumimoji="1" lang="en-US" altLang="zh-CN" sz="2800" b="1" dirty="0">
                <a:effectLst/>
                <a:latin typeface="Times New Roman" pitchFamily="18" charset="0"/>
                <a:ea typeface="宋体" pitchFamily="2" charset="-122"/>
              </a:rPr>
              <a:t>0~255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之间的整数来标识，称为</a:t>
            </a:r>
            <a:r>
              <a:rPr kumimoji="1" lang="zh-CN" altLang="en-US" sz="2800" b="1" dirty="0"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</a:rPr>
              <a:t>中断向量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，系统根据中断向量，来为每一个中断或异常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指定相应的处理程序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7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build="p" bldLvl="2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1184A885-5C85-4ECC-B3A7-C005696DF88E}" type="slidenum">
              <a:rPr lang="zh-CN" altLang="en-US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541338" y="1614488"/>
            <a:ext cx="7037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完成计算机系统中信息的输入、输出功能。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539750" y="915988"/>
            <a:ext cx="26987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>
                <a:effectLst/>
                <a:latin typeface="黑体" pitchFamily="49" charset="-122"/>
                <a:ea typeface="黑体" pitchFamily="49" charset="-122"/>
              </a:rPr>
              <a:t>五、</a:t>
            </a:r>
            <a:r>
              <a:rPr kumimoji="1" lang="en-US" altLang="zh-CN" sz="3600">
                <a:effectLst/>
                <a:latin typeface="黑体" pitchFamily="49" charset="-122"/>
                <a:ea typeface="黑体" pitchFamily="49" charset="-122"/>
              </a:rPr>
              <a:t>I/O</a:t>
            </a:r>
            <a:r>
              <a:rPr kumimoji="1" lang="zh-CN" altLang="en-US" sz="3600">
                <a:effectLst/>
                <a:latin typeface="黑体" pitchFamily="49" charset="-122"/>
                <a:ea typeface="黑体" pitchFamily="49" charset="-122"/>
              </a:rPr>
              <a:t>系统</a:t>
            </a: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50863" y="2887663"/>
            <a:ext cx="80279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96838" indent="-96838">
              <a:spcBef>
                <a:spcPct val="50000"/>
              </a:spcBef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 时钟是操作系统运行时必不可少的硬件设施，在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操作系统中需要时钟支持的工作有：</a:t>
            </a:r>
          </a:p>
          <a:p>
            <a:pPr marL="342900" indent="-342900">
              <a:spcBef>
                <a:spcPct val="1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分时系统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中，间隔时钟实现进程间按时间片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轮转；</a:t>
            </a:r>
          </a:p>
          <a:p>
            <a:pPr marL="342900" indent="-342900">
              <a:spcBef>
                <a:spcPct val="1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实时系统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中，按要求的间隔输出正确的时间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信号给实时的控制设备；</a:t>
            </a:r>
          </a:p>
          <a:p>
            <a:pPr marL="342900" indent="-342900">
              <a:spcBef>
                <a:spcPct val="10000"/>
              </a:spcBef>
              <a:buFontTx/>
              <a:buChar char="•"/>
            </a:pP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记录用户和系统所需的</a:t>
            </a:r>
            <a:r>
              <a:rPr kumimoji="1" lang="zh-CN" altLang="en-US" sz="28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绝对时间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（年、月、日、</a:t>
            </a:r>
            <a:b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时、分、秒、毫秒、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微秒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solidFill>
                  <a:srgbClr val="0000FA"/>
                </a:solidFill>
                <a:effectLst/>
                <a:latin typeface="Times New Roman" pitchFamily="18" charset="0"/>
                <a:ea typeface="宋体" pitchFamily="2" charset="-122"/>
              </a:rPr>
              <a:t>纳秒</a:t>
            </a:r>
            <a:r>
              <a:rPr kumimoji="1" lang="zh-CN" altLang="en-US" sz="2800" b="1" dirty="0">
                <a:effectLst/>
                <a:latin typeface="Times New Roman" pitchFamily="18" charset="0"/>
                <a:ea typeface="宋体" pitchFamily="2" charset="-122"/>
              </a:rPr>
              <a:t>等）。</a:t>
            </a:r>
          </a:p>
        </p:txBody>
      </p: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550863" y="2181225"/>
            <a:ext cx="20129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kumimoji="1" lang="zh-CN" altLang="en-US" sz="3600">
                <a:effectLst/>
                <a:latin typeface="黑体" pitchFamily="49" charset="-122"/>
                <a:ea typeface="黑体" pitchFamily="49" charset="-122"/>
              </a:rPr>
              <a:t>六、时钟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8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8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 autoUpdateAnimBg="0" advAuto="0"/>
      <p:bldP spid="238596" grpId="0" animBg="1" autoUpdateAnimBg="0"/>
      <p:bldP spid="238597" grpId="0" build="p" autoUpdateAnimBg="0" advAuto="0"/>
      <p:bldP spid="238598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97D0B131-15F5-46F4-9A2A-B41905AFD3D8}" type="slidenum">
              <a:rPr lang="zh-CN" altLang="en-US"/>
              <a:pPr>
                <a:defRPr/>
              </a:pPr>
              <a:t>83</a:t>
            </a:fld>
            <a:endParaRPr lang="en-US" altLang="zh-CN"/>
          </a:p>
        </p:txBody>
      </p:sp>
      <p:sp useBgFill="1">
        <p:nvSpPr>
          <p:cNvPr id="76804" name="Text Box 3"/>
          <p:cNvSpPr txBox="1">
            <a:spLocks noChangeArrowheads="1"/>
          </p:cNvSpPr>
          <p:nvPr/>
        </p:nvSpPr>
        <p:spPr bwMode="auto">
          <a:xfrm>
            <a:off x="2500313" y="1214438"/>
            <a:ext cx="3656012" cy="7016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fontAlgn="ctr" hangingPunct="1">
              <a:spcBef>
                <a:spcPct val="50000"/>
              </a:spcBef>
            </a:pPr>
            <a:r>
              <a:rPr kumimoji="1" lang="zh-CN" altLang="en-US" sz="4000" b="1">
                <a:effectLst/>
                <a:latin typeface="SimHei" charset="-122"/>
                <a:ea typeface="SimHei" charset="-122"/>
                <a:cs typeface="SimHei" charset="-122"/>
              </a:rPr>
              <a:t>关于上机实验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655638" y="2060848"/>
            <a:ext cx="790257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目标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：提高动手实践能力、团队合作能力、交流表达能力、发现问题分析问题解决问题能力；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方法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：实际的项目开发，代码阅读、课上选题、团队开发、期末演示、报告撰写、代码提交；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选题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：围绕共同的开发目标，选择其中的一个模块进行改进。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6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6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56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4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D9B27F44-B59D-45B3-A1D5-769CC7E730B6}" type="slidenum">
              <a:rPr lang="zh-CN" altLang="en-US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257028" name="Text Box 4"/>
          <p:cNvSpPr txBox="1">
            <a:spLocks noChangeArrowheads="1"/>
          </p:cNvSpPr>
          <p:nvPr/>
        </p:nvSpPr>
        <p:spPr bwMode="auto">
          <a:xfrm>
            <a:off x="655638" y="1484784"/>
            <a:ext cx="790257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总的目标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：做一个同学们自己的操作系统，一年年迭代，增加新功能或优化；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短期目标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：仿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DOS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系统，相同的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API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接口，能运行早期的应用程序；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kumimoji="1" lang="zh-CN" altLang="en-US" sz="3200" b="1" dirty="0"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远期目标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：仿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Windows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，包括高分辨率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GUI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3200" b="1" dirty="0">
                <a:effectLst/>
                <a:latin typeface="Times New Roman" pitchFamily="18" charset="0"/>
                <a:ea typeface="宋体" pitchFamily="2" charset="-122"/>
              </a:rPr>
              <a:t>MP3</a:t>
            </a:r>
            <a:r>
              <a:rPr kumimoji="1" lang="zh-CN" altLang="en-US" sz="3200" b="1" dirty="0">
                <a:effectLst/>
                <a:latin typeface="Times New Roman" pitchFamily="18" charset="0"/>
                <a:ea typeface="宋体" pitchFamily="2" charset="-122"/>
              </a:rPr>
              <a:t>流畅播放、丰富的文件系统、基于事件的多窗口管理、小游戏、字处理软件、图片查看器、网页浏览器等。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8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2279650" y="2551113"/>
            <a:ext cx="43733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fontAlgn="ctr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8000" b="1" dirty="0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结 束 啦 </a:t>
            </a:r>
            <a:r>
              <a:rPr kumimoji="1" lang="en-US" altLang="zh-CN" sz="8000" b="1" dirty="0">
                <a:solidFill>
                  <a:srgbClr val="FFFFFF"/>
                </a:solidFill>
                <a:effectLst/>
                <a:latin typeface="Times New Roman" pitchFamily="18" charset="0"/>
                <a:ea typeface="宋体" pitchFamily="2" charset="-12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操作系统市场争夺战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116012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Worldwide OS Revenue and Market Share by Vendor (</a:t>
            </a:r>
            <a:r>
              <a:rPr lang="en-US" altLang="zh-CN" sz="3200" kern="12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Millions</a:t>
            </a:r>
            <a:r>
              <a:rPr lang="en-US" altLang="zh-CN" sz="3200" kern="12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of Dollars)</a:t>
            </a:r>
            <a:endParaRPr lang="zh-CN" altLang="en-US" sz="3200" kern="12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473991ED-532B-4608-A30F-89685DB701C9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17528"/>
              </p:ext>
            </p:extLst>
          </p:nvPr>
        </p:nvGraphicFramePr>
        <p:xfrm>
          <a:off x="323850" y="2420938"/>
          <a:ext cx="8569326" cy="3600450"/>
        </p:xfrm>
        <a:graphic>
          <a:graphicData uri="http://schemas.openxmlformats.org/drawingml/2006/table">
            <a:tbl>
              <a:tblPr/>
              <a:tblGrid>
                <a:gridCol w="142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2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 dirty="0">
                          <a:latin typeface="宋体"/>
                          <a:ea typeface="宋体"/>
                          <a:cs typeface="宋体"/>
                        </a:rPr>
                        <a:t>Vendor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 dirty="0">
                          <a:latin typeface="宋体"/>
                          <a:ea typeface="宋体"/>
                          <a:cs typeface="宋体"/>
                        </a:rPr>
                        <a:t>2010 Revenue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 dirty="0">
                          <a:latin typeface="宋体"/>
                          <a:ea typeface="宋体"/>
                          <a:cs typeface="宋体"/>
                        </a:rPr>
                        <a:t>2010 Market Share (%)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 dirty="0">
                          <a:latin typeface="宋体"/>
                          <a:ea typeface="宋体"/>
                          <a:cs typeface="宋体"/>
                        </a:rPr>
                        <a:t>2009 Revenue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>
                          <a:latin typeface="宋体"/>
                          <a:ea typeface="宋体"/>
                          <a:cs typeface="宋体"/>
                        </a:rPr>
                        <a:t>2009 Market Share (%)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>
                          <a:latin typeface="宋体"/>
                          <a:ea typeface="宋体"/>
                          <a:cs typeface="宋体"/>
                        </a:rPr>
                        <a:t>2009-2010</a:t>
                      </a:r>
                      <a:br>
                        <a:rPr lang="en-GB" sz="1800" b="1" kern="0">
                          <a:latin typeface="宋体"/>
                          <a:ea typeface="宋体"/>
                          <a:cs typeface="宋体"/>
                        </a:rPr>
                      </a:br>
                      <a:r>
                        <a:rPr lang="en-GB" sz="1800" b="1" kern="0">
                          <a:latin typeface="宋体"/>
                          <a:ea typeface="宋体"/>
                          <a:cs typeface="宋体"/>
                        </a:rPr>
                        <a:t>Growth (%)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Microsoft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 dirty="0">
                          <a:solidFill>
                            <a:srgbClr val="FF0000"/>
                          </a:solidFill>
                          <a:latin typeface="宋体"/>
                          <a:ea typeface="宋体"/>
                          <a:cs typeface="宋体"/>
                        </a:rPr>
                        <a:t>23,848</a:t>
                      </a:r>
                      <a:endParaRPr lang="zh-CN" sz="1400" b="1" kern="100" dirty="0">
                        <a:solidFill>
                          <a:srgbClr val="FF0000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78.6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b="1" kern="0" dirty="0">
                          <a:latin typeface="宋体"/>
                          <a:ea typeface="宋体"/>
                          <a:cs typeface="宋体"/>
                        </a:rPr>
                        <a:t>21,926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77.9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8.8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IBM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2,284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7.5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2,163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7.7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5.6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HP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1,125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3.7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1,109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3.9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1.4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Oracle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780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2.6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0.0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7,682.8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Red Hat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610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2.0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517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1.8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18.0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Apple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520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1.7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449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1.6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15.8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>
                          <a:latin typeface="宋体"/>
                          <a:ea typeface="宋体"/>
                          <a:cs typeface="宋体"/>
                        </a:rPr>
                        <a:t>Others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1,183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3.9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1,968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7.0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-39.9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b="1" kern="0" dirty="0">
                          <a:latin typeface="宋体"/>
                          <a:ea typeface="宋体"/>
                          <a:cs typeface="宋体"/>
                        </a:rPr>
                        <a:t>Total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30,350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100.0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28,142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>
                          <a:latin typeface="宋体"/>
                          <a:ea typeface="宋体"/>
                          <a:cs typeface="宋体"/>
                        </a:rPr>
                        <a:t>100.0</a:t>
                      </a:r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1800" kern="0" dirty="0">
                          <a:latin typeface="宋体"/>
                          <a:ea typeface="宋体"/>
                          <a:cs typeface="宋体"/>
                        </a:rPr>
                        <a:t>7.8</a:t>
                      </a:r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179512" y="3041528"/>
            <a:ext cx="8856984" cy="432048"/>
          </a:xfrm>
          <a:prstGeom prst="rect">
            <a:avLst/>
          </a:prstGeom>
          <a:solidFill>
            <a:schemeClr val="accent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谌卫军_答辩">
  <a:themeElements>
    <a:clrScheme name="谌卫军_答辩 3">
      <a:dk1>
        <a:srgbClr val="2B166E"/>
      </a:dk1>
      <a:lt1>
        <a:srgbClr val="FFFFFF"/>
      </a:lt1>
      <a:dk2>
        <a:srgbClr val="3F9D6C"/>
      </a:dk2>
      <a:lt2>
        <a:srgbClr val="DDDDDD"/>
      </a:lt2>
      <a:accent1>
        <a:srgbClr val="5BCD81"/>
      </a:accent1>
      <a:accent2>
        <a:srgbClr val="3399FF"/>
      </a:accent2>
      <a:accent3>
        <a:srgbClr val="FFFFFF"/>
      </a:accent3>
      <a:accent4>
        <a:srgbClr val="23115D"/>
      </a:accent4>
      <a:accent5>
        <a:srgbClr val="B5E3C1"/>
      </a:accent5>
      <a:accent6>
        <a:srgbClr val="2D8AE7"/>
      </a:accent6>
      <a:hlink>
        <a:srgbClr val="6666FF"/>
      </a:hlink>
      <a:folHlink>
        <a:srgbClr val="6C9BBE"/>
      </a:folHlink>
    </a:clrScheme>
    <a:fontScheme name="谌卫军_答辩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谌卫军_答辩 1">
        <a:dk1>
          <a:srgbClr val="2B166E"/>
        </a:dk1>
        <a:lt1>
          <a:srgbClr val="FFFFFF"/>
        </a:lt1>
        <a:dk2>
          <a:srgbClr val="336699"/>
        </a:dk2>
        <a:lt2>
          <a:srgbClr val="DDDDDD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谌卫军_答辩 2">
        <a:dk1>
          <a:srgbClr val="666633"/>
        </a:dk1>
        <a:lt1>
          <a:srgbClr val="FFFFFF"/>
        </a:lt1>
        <a:dk2>
          <a:srgbClr val="000066"/>
        </a:dk2>
        <a:lt2>
          <a:srgbClr val="F7F4D5"/>
        </a:lt2>
        <a:accent1>
          <a:srgbClr val="C86C62"/>
        </a:accent1>
        <a:accent2>
          <a:srgbClr val="D3A5DF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F95CA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谌卫军_答辩 3">
        <a:dk1>
          <a:srgbClr val="2B166E"/>
        </a:dk1>
        <a:lt1>
          <a:srgbClr val="FFFFFF"/>
        </a:lt1>
        <a:dk2>
          <a:srgbClr val="3F9D6C"/>
        </a:dk2>
        <a:lt2>
          <a:srgbClr val="DDDDDD"/>
        </a:lt2>
        <a:accent1>
          <a:srgbClr val="5BCD81"/>
        </a:accent1>
        <a:accent2>
          <a:srgbClr val="3399FF"/>
        </a:accent2>
        <a:accent3>
          <a:srgbClr val="FFFFFF"/>
        </a:accent3>
        <a:accent4>
          <a:srgbClr val="23115D"/>
        </a:accent4>
        <a:accent5>
          <a:srgbClr val="B5E3C1"/>
        </a:accent5>
        <a:accent6>
          <a:srgbClr val="2D8AE7"/>
        </a:accent6>
        <a:hlink>
          <a:srgbClr val="6666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谌卫军_答辩</Template>
  <TotalTime>14979</TotalTime>
  <Words>4555</Words>
  <Application>Microsoft Macintosh PowerPoint</Application>
  <PresentationFormat>全屏显示(4:3)</PresentationFormat>
  <Paragraphs>740</Paragraphs>
  <Slides>85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85</vt:i4>
      </vt:variant>
    </vt:vector>
  </HeadingPairs>
  <TitlesOfParts>
    <vt:vector size="107" baseType="lpstr">
      <vt:lpstr>黑体</vt:lpstr>
      <vt:lpstr>黑体</vt:lpstr>
      <vt:lpstr>楷体_GB2312</vt:lpstr>
      <vt:lpstr>隶书</vt:lpstr>
      <vt:lpstr>宋体</vt:lpstr>
      <vt:lpstr>Microsoft YaHei</vt:lpstr>
      <vt:lpstr>行楷体</vt:lpstr>
      <vt:lpstr>Adobe Garamond Pro Bold</vt:lpstr>
      <vt:lpstr>Heiti SC Light</vt:lpstr>
      <vt:lpstr>Kaiti SC</vt:lpstr>
      <vt:lpstr>Arial</vt:lpstr>
      <vt:lpstr>Calibri</vt:lpstr>
      <vt:lpstr>Courier New</vt:lpstr>
      <vt:lpstr>Tahoma</vt:lpstr>
      <vt:lpstr>Times New Roman</vt:lpstr>
      <vt:lpstr>Verdana</vt:lpstr>
      <vt:lpstr>Wingdings</vt:lpstr>
      <vt:lpstr>Wingdings 2</vt:lpstr>
      <vt:lpstr>谌卫军_答辩</vt:lpstr>
      <vt:lpstr>Image</vt:lpstr>
      <vt:lpstr>位图图像</vt:lpstr>
      <vt:lpstr>公式</vt:lpstr>
      <vt:lpstr>《操作系统》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为什么要学习操作系统？</vt:lpstr>
      <vt:lpstr>为什么要学习操作系统？</vt:lpstr>
      <vt:lpstr>操作系统市场争夺战</vt:lpstr>
      <vt:lpstr>操作系统市场争夺战（续1）</vt:lpstr>
      <vt:lpstr>操作系统市场争夺战（续2）</vt:lpstr>
      <vt:lpstr>操作系统市场争夺战（续3）</vt:lpstr>
      <vt:lpstr>学习操作系统的意义</vt:lpstr>
      <vt:lpstr>PowerPoint 演示文稿</vt:lpstr>
      <vt:lpstr>教学安排</vt:lpstr>
      <vt:lpstr>PowerPoint 演示文稿</vt:lpstr>
      <vt:lpstr>PowerPoint 演示文稿</vt:lpstr>
      <vt:lpstr>PowerPoint 演示文稿</vt:lpstr>
      <vt:lpstr>PowerPoint 演示文稿</vt:lpstr>
      <vt:lpstr>课程大纲</vt:lpstr>
      <vt:lpstr>第一章 操作系统概述</vt:lpstr>
      <vt:lpstr>1.1 计算机概述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操作系统的概念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 操作系统的发展历史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 操作系统的类型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1.5 操作系统需要的硬件特性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计算机语言与程序设计</dc:title>
  <dc:creator>chenweijun</dc:creator>
  <cp:lastModifiedBy>Microsoft Office 用户</cp:lastModifiedBy>
  <cp:revision>756</cp:revision>
  <dcterms:created xsi:type="dcterms:W3CDTF">2009-03-23T11:52:58Z</dcterms:created>
  <dcterms:modified xsi:type="dcterms:W3CDTF">2019-09-08T09:28:29Z</dcterms:modified>
</cp:coreProperties>
</file>